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  <p:sldMasterId id="2147483681" r:id="rId5"/>
  </p:sldMasterIdLst>
  <p:notesMasterIdLst>
    <p:notesMasterId r:id="rId40"/>
  </p:notesMasterIdLst>
  <p:sldIdLst>
    <p:sldId id="256" r:id="rId6"/>
    <p:sldId id="306" r:id="rId7"/>
    <p:sldId id="258" r:id="rId8"/>
    <p:sldId id="261" r:id="rId9"/>
    <p:sldId id="263" r:id="rId10"/>
    <p:sldId id="262" r:id="rId11"/>
    <p:sldId id="319" r:id="rId12"/>
    <p:sldId id="333" r:id="rId13"/>
    <p:sldId id="317" r:id="rId14"/>
    <p:sldId id="281" r:id="rId15"/>
    <p:sldId id="320" r:id="rId16"/>
    <p:sldId id="327" r:id="rId17"/>
    <p:sldId id="328" r:id="rId18"/>
    <p:sldId id="323" r:id="rId19"/>
    <p:sldId id="324" r:id="rId20"/>
    <p:sldId id="291" r:id="rId21"/>
    <p:sldId id="337" r:id="rId22"/>
    <p:sldId id="310" r:id="rId23"/>
    <p:sldId id="312" r:id="rId24"/>
    <p:sldId id="313" r:id="rId25"/>
    <p:sldId id="335" r:id="rId26"/>
    <p:sldId id="336" r:id="rId27"/>
    <p:sldId id="307" r:id="rId28"/>
    <p:sldId id="260" r:id="rId29"/>
    <p:sldId id="308" r:id="rId30"/>
    <p:sldId id="325" r:id="rId31"/>
    <p:sldId id="322" r:id="rId32"/>
    <p:sldId id="321" r:id="rId33"/>
    <p:sldId id="338" r:id="rId34"/>
    <p:sldId id="287" r:id="rId35"/>
    <p:sldId id="329" r:id="rId36"/>
    <p:sldId id="330" r:id="rId37"/>
    <p:sldId id="331" r:id="rId38"/>
    <p:sldId id="334" r:id="rId39"/>
  </p:sldIdLst>
  <p:sldSz cx="9144000" cy="5143500" type="screen16x9"/>
  <p:notesSz cx="6858000" cy="9144000"/>
  <p:embeddedFontLst>
    <p:embeddedFont>
      <p:font typeface="Anaheim" panose="020B0604020202020204" charset="0"/>
      <p:regular r:id="rId41"/>
    </p:embeddedFont>
    <p:embeddedFont>
      <p:font typeface="Bebas Neue" panose="020B0606020202050201" pitchFamily="34" charset="0"/>
      <p:regular r:id="rId42"/>
    </p:embeddedFont>
    <p:embeddedFont>
      <p:font typeface="Montserrat" panose="00000500000000000000" pitchFamily="2" charset="0"/>
      <p:regular r:id="rId43"/>
      <p:bold r:id="rId44"/>
      <p:italic r:id="rId45"/>
      <p:boldItalic r:id="rId46"/>
    </p:embeddedFont>
    <p:embeddedFont>
      <p:font typeface="Montserrat Black" panose="00000A00000000000000" pitchFamily="2" charset="0"/>
      <p:bold r:id="rId47"/>
      <p:boldItalic r:id="rId48"/>
    </p:embeddedFont>
    <p:embeddedFont>
      <p:font typeface="Montserrat Light" panose="00000400000000000000" pitchFamily="2" charset="0"/>
      <p:regular r:id="rId49"/>
    </p:embeddedFont>
    <p:embeddedFont>
      <p:font typeface="Montserrat Medium" panose="00000600000000000000" pitchFamily="2" charset="0"/>
      <p:regular r:id="rId50"/>
      <p:italic r:id="rId51"/>
    </p:embeddedFont>
    <p:embeddedFont>
      <p:font typeface="Montserrat SemiBold" panose="00000700000000000000" pitchFamily="2" charset="0"/>
      <p:bold r:id="rId52"/>
      <p:boldItalic r:id="rId53"/>
    </p:embeddedFont>
    <p:embeddedFont>
      <p:font typeface="Nunito Light" pitchFamily="2" charset="0"/>
      <p:regular r:id="rId54"/>
    </p:embeddedFont>
    <p:embeddedFont>
      <p:font typeface="PT Sans" panose="020B0503020203020204" pitchFamily="34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6E84C3-6D8F-4786-94B4-F049C845DE1A}" v="66" dt="2024-04-11T17:52:19.682"/>
  </p1510:revLst>
</p1510:revInfo>
</file>

<file path=ppt/tableStyles.xml><?xml version="1.0" encoding="utf-8"?>
<a:tblStyleLst xmlns:a="http://schemas.openxmlformats.org/drawingml/2006/main" def="{2EF3B050-8303-4B30-A4C7-481040F97260}">
  <a:tblStyle styleId="{2EF3B050-8303-4B30-A4C7-481040F972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20" autoAdjust="0"/>
  </p:normalViewPr>
  <p:slideViewPr>
    <p:cSldViewPr snapToGrid="0">
      <p:cViewPr>
        <p:scale>
          <a:sx n="108" d="100"/>
          <a:sy n="108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6.fntdata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9.fntdata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target.com/searchcustomerexperience/definition/virtual-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uiltin.com/artificial-intelligence/ai-assistant" TargetMode="External"/><Relationship Id="rId5" Type="http://schemas.openxmlformats.org/officeDocument/2006/relationships/hyperlink" Target="https://scoop.market.us/virtual-assistant-statistics/" TargetMode="External"/><Relationship Id="rId4" Type="http://schemas.openxmlformats.org/officeDocument/2006/relationships/hyperlink" Target="https://reply.io/virtual-ai-assistant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232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063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590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355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591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14ca49efd4d_0_13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Google Shape;3149;g14ca49efd4d_0_13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55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350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904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266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388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883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009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375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050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387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4264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5" name="Google Shape;227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175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606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776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References :</a:t>
            </a:r>
          </a:p>
          <a:p>
            <a:pPr>
              <a:buSzPts val="1400"/>
            </a:pPr>
            <a:r>
              <a:rPr lang="en-US" dirty="0">
                <a:solidFill>
                  <a:srgbClr val="1155CC"/>
                </a:solidFill>
                <a:hlinkClick r:id="rId3"/>
              </a:rPr>
              <a:t>https://www.techtarget.com/searchcustomerexperience/definition/virtual-</a:t>
            </a:r>
            <a:r>
              <a:rPr lang="en-US" dirty="0">
                <a:solidFill>
                  <a:srgbClr val="1155CC"/>
                </a:solidFill>
              </a:rPr>
              <a:t> assistant-AI-assistant</a:t>
            </a:r>
            <a:endParaRPr lang="en-US" dirty="0">
              <a:solidFill>
                <a:srgbClr val="FFFFFF"/>
              </a:solidFill>
            </a:endParaRPr>
          </a:p>
          <a:p>
            <a:pPr>
              <a:buSzPts val="1400"/>
            </a:pPr>
            <a:r>
              <a:rPr lang="en-US" dirty="0">
                <a:solidFill>
                  <a:srgbClr val="1155CC"/>
                </a:solidFill>
                <a:hlinkClick r:id="rId4"/>
              </a:rPr>
              <a:t>https://</a:t>
            </a:r>
            <a:r>
              <a:rPr lang="en-US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reply.io/virtual-ai-assistant/</a:t>
            </a:r>
            <a:endParaRPr lang="en-US" dirty="0"/>
          </a:p>
          <a:p>
            <a:pPr>
              <a:buSzPts val="1400"/>
            </a:pPr>
            <a:r>
              <a:rPr lang="en-US" dirty="0">
                <a:solidFill>
                  <a:srgbClr val="1155CC"/>
                </a:solidFill>
                <a:hlinkClick r:id="rId5"/>
              </a:rPr>
              <a:t>https://scoop.market.us/virtual-assistant-statistics/</a:t>
            </a:r>
            <a:endParaRPr lang="en-US" dirty="0"/>
          </a:p>
          <a:p>
            <a:pPr>
              <a:buSzPts val="1400"/>
            </a:pPr>
            <a:r>
              <a:rPr lang="en-US" dirty="0">
                <a:solidFill>
                  <a:srgbClr val="1155CC"/>
                </a:solidFill>
                <a:hlinkClick r:id="rId6"/>
              </a:rPr>
              <a:t>https://builtin.com/artificial-intelligence/ai-assistant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9946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1734a882cf6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1734a882cf6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7" name="Google Shape;787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24"/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4"/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24"/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4"/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24"/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24"/>
          <p:cNvSpPr txBox="1">
            <a:spLocks noGrp="1"/>
          </p:cNvSpPr>
          <p:nvPr>
            <p:ph type="subTitle" idx="7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2" name="Google Shape;882;p24"/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3" name="Google Shape;883;p24"/>
          <p:cNvSpPr txBox="1">
            <a:spLocks noGrp="1"/>
          </p:cNvSpPr>
          <p:nvPr>
            <p:ph type="subTitle" idx="9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4" name="Google Shape;884;p24"/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5" name="Google Shape;885;p24"/>
          <p:cNvSpPr txBox="1">
            <a:spLocks noGrp="1"/>
          </p:cNvSpPr>
          <p:nvPr>
            <p:ph type="subTitle" idx="14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6" name="Google Shape;886;p24"/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9" name="Google Shape;949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1" name="Google Shape;951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9" name="Google Shape;979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5" name="Google Shape;985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34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3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31" name="Google Shape;1231;p3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5" Type="http://schemas.openxmlformats.org/officeDocument/2006/relationships/hyperlink" Target="https://storyset.com/bro?utm_source=slidesgo_template&amp;utm_medium=referral-link&amp;utm_campaign=slidesgo_final_slides&amp;utm_term=bro&amp;utm_content=storyset" TargetMode="External"/><Relationship Id="rId10" Type="http://schemas.openxmlformats.org/officeDocument/2006/relationships/image" Target="../media/image20.jpeg"/><Relationship Id="rId4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hrawanSai/SOEN6841_AuraMind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hubspot.com/marketing/ai-assistant" TargetMode="External"/><Relationship Id="rId13" Type="http://schemas.openxmlformats.org/officeDocument/2006/relationships/image" Target="../media/image4.png"/><Relationship Id="rId3" Type="http://schemas.openxmlformats.org/officeDocument/2006/relationships/hyperlink" Target="https://www.techtarget.com/searchcustomerexperience/definition/virtual-" TargetMode="External"/><Relationship Id="rId7" Type="http://schemas.openxmlformats.org/officeDocument/2006/relationships/hyperlink" Target="https://www.semrush.com/blog/ai-assistant/" TargetMode="Externa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builtin.com/artificial-intelligence/ai-assistant" TargetMode="External"/><Relationship Id="rId11" Type="http://schemas.openxmlformats.org/officeDocument/2006/relationships/hyperlink" Target="https://clickup.com/blog/ai-tools-for-virtual-assistants/" TargetMode="External"/><Relationship Id="rId5" Type="http://schemas.openxmlformats.org/officeDocument/2006/relationships/hyperlink" Target="https://scoop.market.us/virtual-assistant-statistics/" TargetMode="External"/><Relationship Id="rId10" Type="http://schemas.openxmlformats.org/officeDocument/2006/relationships/hyperlink" Target="https://zapier.com/blog/best-ai-scheduling/" TargetMode="External"/><Relationship Id="rId4" Type="http://schemas.openxmlformats.org/officeDocument/2006/relationships/hyperlink" Target="https://reply.io/virtual-ai-assistant/" TargetMode="External"/><Relationship Id="rId9" Type="http://schemas.openxmlformats.org/officeDocument/2006/relationships/hyperlink" Target="https://voicebot.ai/2019/06/21/voice-assistant-demographic-data-young-c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213558" y="23444"/>
            <a:ext cx="1741762" cy="1507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2000951" y="69935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7" name="Google Shape;1247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4873455" y="664215"/>
            <a:ext cx="1459880" cy="768362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35"/>
          <p:cNvSpPr txBox="1">
            <a:spLocks noGrp="1"/>
          </p:cNvSpPr>
          <p:nvPr>
            <p:ph type="ctrTitle"/>
          </p:nvPr>
        </p:nvSpPr>
        <p:spPr>
          <a:xfrm>
            <a:off x="447526" y="857365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5200">
                <a:ea typeface="Montserrat"/>
                <a:cs typeface="Montserrat"/>
              </a:rPr>
              <a:t>AURA MIND</a:t>
            </a:r>
          </a:p>
        </p:txBody>
      </p:sp>
      <p:sp>
        <p:nvSpPr>
          <p:cNvPr id="1249" name="Google Shape;1249;p35"/>
          <p:cNvSpPr txBox="1">
            <a:spLocks noGrp="1"/>
          </p:cNvSpPr>
          <p:nvPr>
            <p:ph type="subTitle" idx="1"/>
          </p:nvPr>
        </p:nvSpPr>
        <p:spPr>
          <a:xfrm>
            <a:off x="447508" y="3063000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AI-based personal Assistant</a:t>
            </a:r>
          </a:p>
          <a:p>
            <a:pPr marL="0" indent="0"/>
            <a:endParaRPr lang="en"/>
          </a:p>
        </p:txBody>
      </p:sp>
      <p:pic>
        <p:nvPicPr>
          <p:cNvPr id="2" name="Google Shape;766;p69">
            <a:extLst>
              <a:ext uri="{FF2B5EF4-FFF2-40B4-BE49-F238E27FC236}">
                <a16:creationId xmlns:a16="http://schemas.microsoft.com/office/drawing/2014/main" id="{58A2EC62-EF1A-5A85-6FAF-6FFFE28AE51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6539" b="4602"/>
          <a:stretch/>
        </p:blipFill>
        <p:spPr>
          <a:xfrm>
            <a:off x="6518679" y="126271"/>
            <a:ext cx="3412649" cy="21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60"/>
          <p:cNvSpPr txBox="1">
            <a:spLocks noGrp="1"/>
          </p:cNvSpPr>
          <p:nvPr>
            <p:ph type="title"/>
          </p:nvPr>
        </p:nvSpPr>
        <p:spPr>
          <a:xfrm>
            <a:off x="333987" y="3189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Unique Selling Points</a:t>
            </a:r>
          </a:p>
        </p:txBody>
      </p:sp>
      <p:sp>
        <p:nvSpPr>
          <p:cNvPr id="2154" name="Google Shape;2154;p60"/>
          <p:cNvSpPr txBox="1">
            <a:spLocks noGrp="1"/>
          </p:cNvSpPr>
          <p:nvPr>
            <p:ph type="subTitle" idx="1"/>
          </p:nvPr>
        </p:nvSpPr>
        <p:spPr>
          <a:xfrm>
            <a:off x="1019968" y="1767057"/>
            <a:ext cx="1980987" cy="805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Privacy measures and customizable settings</a:t>
            </a:r>
          </a:p>
        </p:txBody>
      </p:sp>
      <p:sp>
        <p:nvSpPr>
          <p:cNvPr id="2155" name="Google Shape;2155;p60"/>
          <p:cNvSpPr txBox="1">
            <a:spLocks noGrp="1"/>
          </p:cNvSpPr>
          <p:nvPr>
            <p:ph type="subTitle" idx="2"/>
          </p:nvPr>
        </p:nvSpPr>
        <p:spPr>
          <a:xfrm>
            <a:off x="4898511" y="1767056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Extensive third-party integration </a:t>
            </a:r>
          </a:p>
        </p:txBody>
      </p:sp>
      <p:sp>
        <p:nvSpPr>
          <p:cNvPr id="2156" name="Google Shape;2156;p60"/>
          <p:cNvSpPr txBox="1">
            <a:spLocks noGrp="1"/>
          </p:cNvSpPr>
          <p:nvPr>
            <p:ph type="subTitle" idx="3"/>
          </p:nvPr>
        </p:nvSpPr>
        <p:spPr>
          <a:xfrm>
            <a:off x="1105192" y="3346841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Intuitive user experience and accessibility</a:t>
            </a:r>
          </a:p>
        </p:txBody>
      </p:sp>
      <p:sp>
        <p:nvSpPr>
          <p:cNvPr id="2157" name="Google Shape;2157;p60"/>
          <p:cNvSpPr txBox="1">
            <a:spLocks noGrp="1"/>
          </p:cNvSpPr>
          <p:nvPr>
            <p:ph type="subTitle" idx="4"/>
          </p:nvPr>
        </p:nvSpPr>
        <p:spPr>
          <a:xfrm>
            <a:off x="4753129" y="3336815"/>
            <a:ext cx="2627684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Expansive ecosystem integration and privacy assurance</a:t>
            </a:r>
          </a:p>
        </p:txBody>
      </p:sp>
      <p:sp>
        <p:nvSpPr>
          <p:cNvPr id="2160" name="Google Shape;2160;p60"/>
          <p:cNvSpPr txBox="1">
            <a:spLocks noGrp="1"/>
          </p:cNvSpPr>
          <p:nvPr>
            <p:ph type="subTitle" idx="7"/>
          </p:nvPr>
        </p:nvSpPr>
        <p:spPr>
          <a:xfrm>
            <a:off x="720079" y="1284779"/>
            <a:ext cx="2761238" cy="5073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Google Assistant</a:t>
            </a:r>
          </a:p>
        </p:txBody>
      </p:sp>
      <p:sp>
        <p:nvSpPr>
          <p:cNvPr id="2161" name="Google Shape;2161;p60"/>
          <p:cNvSpPr txBox="1">
            <a:spLocks noGrp="1"/>
          </p:cNvSpPr>
          <p:nvPr>
            <p:ph type="subTitle" idx="8"/>
          </p:nvPr>
        </p:nvSpPr>
        <p:spPr>
          <a:xfrm>
            <a:off x="4608647" y="1244674"/>
            <a:ext cx="2274963" cy="5223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Amazon Alexa</a:t>
            </a:r>
          </a:p>
        </p:txBody>
      </p:sp>
      <p:sp>
        <p:nvSpPr>
          <p:cNvPr id="2163" name="Google Shape;2163;p60"/>
          <p:cNvSpPr txBox="1">
            <a:spLocks noGrp="1"/>
          </p:cNvSpPr>
          <p:nvPr>
            <p:ph type="subTitle" idx="13"/>
          </p:nvPr>
        </p:nvSpPr>
        <p:spPr>
          <a:xfrm>
            <a:off x="890526" y="2819457"/>
            <a:ext cx="3082081" cy="5624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Microsoft Cortana</a:t>
            </a:r>
          </a:p>
        </p:txBody>
      </p:sp>
      <p:sp>
        <p:nvSpPr>
          <p:cNvPr id="2164" name="Google Shape;2164;p60"/>
          <p:cNvSpPr txBox="1">
            <a:spLocks noGrp="1"/>
          </p:cNvSpPr>
          <p:nvPr>
            <p:ph type="subTitle" idx="14"/>
          </p:nvPr>
        </p:nvSpPr>
        <p:spPr>
          <a:xfrm>
            <a:off x="4964582" y="2874602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Apple Siri</a:t>
            </a:r>
          </a:p>
        </p:txBody>
      </p:sp>
      <p:grpSp>
        <p:nvGrpSpPr>
          <p:cNvPr id="2166" name="Google Shape;2166;p60"/>
          <p:cNvGrpSpPr/>
          <p:nvPr/>
        </p:nvGrpSpPr>
        <p:grpSpPr>
          <a:xfrm>
            <a:off x="1235075" y="1091575"/>
            <a:ext cx="76825" cy="76800"/>
            <a:chOff x="3104875" y="1099400"/>
            <a:chExt cx="76825" cy="76800"/>
          </a:xfrm>
        </p:grpSpPr>
        <p:sp>
          <p:nvSpPr>
            <p:cNvPr id="2167" name="Google Shape;2167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9" name="Google Shape;2169;p60"/>
          <p:cNvGrpSpPr/>
          <p:nvPr/>
        </p:nvGrpSpPr>
        <p:grpSpPr>
          <a:xfrm>
            <a:off x="3350650" y="4436375"/>
            <a:ext cx="76825" cy="76800"/>
            <a:chOff x="3104875" y="1099400"/>
            <a:chExt cx="76825" cy="76800"/>
          </a:xfrm>
        </p:grpSpPr>
        <p:sp>
          <p:nvSpPr>
            <p:cNvPr id="2170" name="Google Shape;2170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75" name="Google Shape;2175;p60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592621">
            <a:off x="188255" y="2917696"/>
            <a:ext cx="903663" cy="85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6" name="Google Shape;2176;p60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6831612" y="204793"/>
            <a:ext cx="1535572" cy="1375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3552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 Feasibility &amp; Viability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2543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66"/>
          <p:cNvSpPr txBox="1">
            <a:spLocks noGrp="1"/>
          </p:cNvSpPr>
          <p:nvPr>
            <p:ph type="subTitle" idx="1"/>
          </p:nvPr>
        </p:nvSpPr>
        <p:spPr>
          <a:xfrm>
            <a:off x="4795314" y="1655911"/>
            <a:ext cx="4389074" cy="2587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100" dirty="0">
                <a:latin typeface="Montserrat Black"/>
                <a:ea typeface="Montserrat Black"/>
                <a:cs typeface="Montserrat Black"/>
              </a:rPr>
              <a:t>Implementation Feasibility</a:t>
            </a:r>
          </a:p>
          <a:p>
            <a:pPr marL="139700" indent="0">
              <a:buNone/>
            </a:pPr>
            <a:endParaRPr lang="en" dirty="0"/>
          </a:p>
          <a:p>
            <a:r>
              <a:rPr lang="en" dirty="0"/>
              <a:t>Leverage pre-existing libraries and frameworks for activity recognition and behavior analysis.</a:t>
            </a:r>
          </a:p>
          <a:p>
            <a:r>
              <a:rPr lang="en" dirty="0"/>
              <a:t>Utilize cloud computing for scalability and storage.</a:t>
            </a:r>
          </a:p>
          <a:p>
            <a:r>
              <a:rPr lang="en" dirty="0"/>
              <a:t>Address technical challenges in emotion detection algorithm accuracy.</a:t>
            </a:r>
          </a:p>
        </p:txBody>
      </p:sp>
      <p:sp>
        <p:nvSpPr>
          <p:cNvPr id="3105" name="Google Shape;3105;p66"/>
          <p:cNvSpPr txBox="1">
            <a:spLocks noGrp="1"/>
          </p:cNvSpPr>
          <p:nvPr>
            <p:ph type="subTitle" idx="2"/>
          </p:nvPr>
        </p:nvSpPr>
        <p:spPr>
          <a:xfrm>
            <a:off x="499065" y="1655912"/>
            <a:ext cx="3849623" cy="2587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100" dirty="0">
                <a:latin typeface="Montserrat Black"/>
                <a:ea typeface="Montserrat Black"/>
                <a:cs typeface="Montserrat Black"/>
              </a:rPr>
              <a:t>Technical Feasibility</a:t>
            </a:r>
          </a:p>
          <a:p>
            <a:pPr marL="139700" indent="0">
              <a:buNone/>
            </a:pPr>
            <a:endParaRPr lang="en" dirty="0">
              <a:ea typeface="Montserrat Black"/>
              <a:cs typeface="Montserrat Black"/>
            </a:endParaRPr>
          </a:p>
          <a:p>
            <a:r>
              <a:rPr lang="en" dirty="0">
                <a:ea typeface="Montserrat Black"/>
                <a:cs typeface="Montserrat Black"/>
              </a:rPr>
              <a:t>Utilize machine learning algorithms for activity recognition, behavior analysis and mood detection</a:t>
            </a:r>
          </a:p>
          <a:p>
            <a:r>
              <a:rPr lang="en" dirty="0">
                <a:ea typeface="Montserrat Black"/>
                <a:cs typeface="Montserrat Black"/>
              </a:rPr>
              <a:t>Implement vision recognition for food intake tracking and posture analysis.</a:t>
            </a:r>
          </a:p>
          <a:p>
            <a:r>
              <a:rPr lang="en" dirty="0">
                <a:ea typeface="Montserrat Black"/>
                <a:cs typeface="Montserrat Black"/>
              </a:rPr>
              <a:t>Incorporate speech recognition for emotional analysis through voice data.</a:t>
            </a:r>
          </a:p>
        </p:txBody>
      </p:sp>
      <p:grpSp>
        <p:nvGrpSpPr>
          <p:cNvPr id="3106" name="Google Shape;3106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107" name="Google Shape;310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9" name="Google Shape;3109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110" name="Google Shape;311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2" name="Google Shape;3112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13" name="Google Shape;3113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15" name="Google Shape;3115;p6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076912" y="-47576"/>
            <a:ext cx="1569950" cy="15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6" name="Google Shape;3116;p6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6915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66"/>
          <p:cNvSpPr txBox="1">
            <a:spLocks noGrp="1"/>
          </p:cNvSpPr>
          <p:nvPr>
            <p:ph type="subTitle" idx="1"/>
          </p:nvPr>
        </p:nvSpPr>
        <p:spPr>
          <a:xfrm>
            <a:off x="4601279" y="1459199"/>
            <a:ext cx="4542722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100" dirty="0">
                <a:latin typeface="Montserrat Black"/>
                <a:ea typeface="Montserrat Black"/>
                <a:cs typeface="Montserrat Black"/>
              </a:rPr>
              <a:t>Economical Feasibility</a:t>
            </a:r>
          </a:p>
          <a:p>
            <a:pPr marL="139700" indent="0">
              <a:buNone/>
            </a:pPr>
            <a:endParaRPr lang="en" dirty="0"/>
          </a:p>
          <a:p>
            <a:r>
              <a:rPr lang="en" dirty="0"/>
              <a:t>Cost Estimation: Estimate development, cloud storage and ongoing maintenance costs.</a:t>
            </a:r>
          </a:p>
          <a:p>
            <a:r>
              <a:rPr lang="en" dirty="0"/>
              <a:t>Return on Investment(ROI) : Explore revenue sources and cost savings opportunities.</a:t>
            </a:r>
          </a:p>
          <a:p>
            <a:r>
              <a:rPr lang="en" dirty="0"/>
              <a:t>Cost-Benefit Analysis : Conduct comprehensive analysis to weigh projected costs against anticipated benefits.</a:t>
            </a:r>
          </a:p>
        </p:txBody>
      </p:sp>
      <p:sp>
        <p:nvSpPr>
          <p:cNvPr id="3105" name="Google Shape;3105;p66"/>
          <p:cNvSpPr txBox="1">
            <a:spLocks noGrp="1"/>
          </p:cNvSpPr>
          <p:nvPr>
            <p:ph type="subTitle" idx="2"/>
          </p:nvPr>
        </p:nvSpPr>
        <p:spPr>
          <a:xfrm>
            <a:off x="323300" y="1459199"/>
            <a:ext cx="3849623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100" dirty="0">
                <a:latin typeface="Montserrat Black"/>
                <a:ea typeface="Montserrat Black"/>
                <a:cs typeface="Montserrat Black"/>
              </a:rPr>
              <a:t>Operational Feasibility</a:t>
            </a:r>
          </a:p>
          <a:p>
            <a:pPr marL="139700" indent="0">
              <a:buNone/>
            </a:pPr>
            <a:endParaRPr lang="en" dirty="0">
              <a:ea typeface="Montserrat Black"/>
              <a:cs typeface="Montserrat Black"/>
            </a:endParaRPr>
          </a:p>
          <a:p>
            <a:r>
              <a:rPr lang="en" dirty="0">
                <a:ea typeface="Montserrat Black"/>
                <a:cs typeface="Montserrat Black"/>
              </a:rPr>
              <a:t>Seamless integration into daily routines for enhanced time management.</a:t>
            </a:r>
          </a:p>
          <a:p>
            <a:r>
              <a:rPr lang="en" dirty="0">
                <a:ea typeface="Montserrat Black"/>
                <a:cs typeface="Montserrat Black"/>
              </a:rPr>
              <a:t>Focus on user adoption and engagement through effective advertising, training and customer support.</a:t>
            </a:r>
          </a:p>
          <a:p>
            <a:r>
              <a:rPr lang="en" dirty="0">
                <a:ea typeface="Montserrat Black"/>
                <a:cs typeface="Montserrat Black"/>
              </a:rPr>
              <a:t>Prioritize data privacy and security compliance.</a:t>
            </a:r>
          </a:p>
        </p:txBody>
      </p:sp>
      <p:grpSp>
        <p:nvGrpSpPr>
          <p:cNvPr id="3106" name="Google Shape;3106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107" name="Google Shape;310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9" name="Google Shape;3109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110" name="Google Shape;311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2" name="Google Shape;3112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13" name="Google Shape;3113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15" name="Google Shape;3115;p6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004477" y="-278134"/>
            <a:ext cx="1569950" cy="15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6" name="Google Shape;3116;p6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6236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3552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Solution Highlights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107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42"/>
          <p:cNvSpPr txBox="1">
            <a:spLocks noGrp="1"/>
          </p:cNvSpPr>
          <p:nvPr>
            <p:ph type="subTitle" idx="1"/>
          </p:nvPr>
        </p:nvSpPr>
        <p:spPr>
          <a:xfrm>
            <a:off x="4308651" y="772250"/>
            <a:ext cx="4624252" cy="44135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600" err="1">
                <a:solidFill>
                  <a:srgbClr val="ECECEC"/>
                </a:solidFill>
              </a:rPr>
              <a:t>AuraMind</a:t>
            </a:r>
            <a:r>
              <a:rPr lang="en-US" sz="1600">
                <a:solidFill>
                  <a:srgbClr val="ECECEC"/>
                </a:solidFill>
              </a:rPr>
              <a:t> transcends traditional fitness trackers by integrating advanced features like emotional intelligence, personalized scheduling, and health coaching.</a:t>
            </a:r>
            <a:endParaRPr lang="en-US" sz="1600"/>
          </a:p>
          <a:p>
            <a:pPr marL="285750" indent="-285750" algn="just">
              <a:buFont typeface="Arial"/>
              <a:buChar char="•"/>
            </a:pPr>
            <a:r>
              <a:rPr lang="en-US" sz="1600">
                <a:solidFill>
                  <a:srgbClr val="ECECEC"/>
                </a:solidFill>
              </a:rPr>
              <a:t>Analyzes user behavior patterns, phone usage, and emotional states to provide personalized recommendations and proactive assistance.</a:t>
            </a:r>
            <a:endParaRPr lang="en-US" sz="1600"/>
          </a:p>
          <a:p>
            <a:pPr marL="285750" indent="-285750" algn="just">
              <a:buFont typeface="Arial"/>
              <a:buChar char="•"/>
            </a:pPr>
            <a:r>
              <a:rPr lang="en-US" sz="1600">
                <a:solidFill>
                  <a:srgbClr val="ECECEC"/>
                </a:solidFill>
              </a:rPr>
              <a:t>Offers a holistic approach to health and productivity management within a user-friendly and secure platform.</a:t>
            </a:r>
            <a:endParaRPr lang="en-US" sz="1600"/>
          </a:p>
          <a:p>
            <a:pPr marL="0" indent="0" algn="just"/>
            <a:br>
              <a:rPr lang="en-US"/>
            </a:br>
            <a:endParaRPr lang="en-US" sz="1600"/>
          </a:p>
        </p:txBody>
      </p:sp>
      <p:pic>
        <p:nvPicPr>
          <p:cNvPr id="1424" name="Google Shape;1424;p4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2627098" y="3115974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42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3521976" y="476623"/>
            <a:ext cx="1057456" cy="5962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6" name="Google Shape;1426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27" name="Google Shape;142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" name="Google Shape;1429;p42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0" name="Google Shape;143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2" name="Google Shape;1432;p42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381559" y="4445264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3" name="Google Shape;1433;p42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4" name="Google Shape;143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42"/>
          <p:cNvGrpSpPr/>
          <p:nvPr/>
        </p:nvGrpSpPr>
        <p:grpSpPr>
          <a:xfrm>
            <a:off x="7587300" y="4990349"/>
            <a:ext cx="76825" cy="76800"/>
            <a:chOff x="3104875" y="1099400"/>
            <a:chExt cx="76825" cy="76800"/>
          </a:xfrm>
        </p:grpSpPr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Google Shape;949;p78">
            <a:extLst>
              <a:ext uri="{FF2B5EF4-FFF2-40B4-BE49-F238E27FC236}">
                <a16:creationId xmlns:a16="http://schemas.microsoft.com/office/drawing/2014/main" id="{3F015C81-86D7-04CC-983D-1BB9862AACB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277" y="443308"/>
            <a:ext cx="3792039" cy="29414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C67709-6CAD-47B1-FFF5-62B7E3B8815D}"/>
              </a:ext>
            </a:extLst>
          </p:cNvPr>
          <p:cNvSpPr txBox="1"/>
          <p:nvPr/>
        </p:nvSpPr>
        <p:spPr>
          <a:xfrm>
            <a:off x="5604710" y="1102894"/>
            <a:ext cx="35392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1"/>
                </a:solidFill>
              </a:rPr>
              <a:t>SOLUTION OVERVIEW</a:t>
            </a:r>
          </a:p>
        </p:txBody>
      </p:sp>
    </p:spTree>
    <p:extLst>
      <p:ext uri="{BB962C8B-B14F-4D97-AF65-F5344CB8AC3E}">
        <p14:creationId xmlns:p14="http://schemas.microsoft.com/office/powerpoint/2010/main" val="2402052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70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Key Features and Functionalities</a:t>
            </a:r>
          </a:p>
        </p:txBody>
      </p:sp>
      <p:sp>
        <p:nvSpPr>
          <p:cNvPr id="3154" name="Google Shape;3154;p70">
            <a:hlinkClick r:id="rId3"/>
          </p:cNvPr>
          <p:cNvSpPr txBox="1"/>
          <p:nvPr/>
        </p:nvSpPr>
        <p:spPr>
          <a:xfrm>
            <a:off x="335422" y="2850864"/>
            <a:ext cx="2273502" cy="84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b="1">
                <a:solidFill>
                  <a:srgbClr val="869FB2"/>
                </a:solidFill>
                <a:uFill>
                  <a:noFill/>
                </a:uFill>
              </a:rPr>
              <a:t>Intelligence Activity and Routine Learning</a:t>
            </a:r>
          </a:p>
        </p:txBody>
      </p:sp>
      <p:sp>
        <p:nvSpPr>
          <p:cNvPr id="3155" name="Google Shape;3155;p70">
            <a:hlinkClick r:id="rId4"/>
          </p:cNvPr>
          <p:cNvSpPr txBox="1"/>
          <p:nvPr/>
        </p:nvSpPr>
        <p:spPr>
          <a:xfrm>
            <a:off x="2453104" y="2670391"/>
            <a:ext cx="2448963" cy="120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b="1">
                <a:solidFill>
                  <a:srgbClr val="869FB2"/>
                </a:solidFill>
                <a:uFill>
                  <a:noFill/>
                </a:uFill>
              </a:rPr>
              <a:t>Personalized Scheduling and Task Management</a:t>
            </a:r>
          </a:p>
        </p:txBody>
      </p:sp>
      <p:sp>
        <p:nvSpPr>
          <p:cNvPr id="3156" name="Google Shape;3156;p70">
            <a:hlinkClick r:id="rId5"/>
          </p:cNvPr>
          <p:cNvSpPr txBox="1"/>
          <p:nvPr/>
        </p:nvSpPr>
        <p:spPr>
          <a:xfrm>
            <a:off x="4781337" y="2895982"/>
            <a:ext cx="2474028" cy="752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b="1">
                <a:solidFill>
                  <a:srgbClr val="869FB2"/>
                </a:solidFill>
                <a:uFill>
                  <a:noFill/>
                </a:uFill>
              </a:rPr>
              <a:t>Emotional Intelligence and Mood Recognition</a:t>
            </a:r>
          </a:p>
        </p:txBody>
      </p:sp>
      <p:sp>
        <p:nvSpPr>
          <p:cNvPr id="3157" name="Google Shape;3157;p70">
            <a:hlinkClick r:id="rId6"/>
          </p:cNvPr>
          <p:cNvSpPr txBox="1"/>
          <p:nvPr/>
        </p:nvSpPr>
        <p:spPr>
          <a:xfrm>
            <a:off x="7254953" y="2720522"/>
            <a:ext cx="1737094" cy="99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b="1">
                <a:solidFill>
                  <a:srgbClr val="869FB2"/>
                </a:solidFill>
                <a:uFill>
                  <a:noFill/>
                </a:uFill>
              </a:rPr>
              <a:t>Ai powered health coaching</a:t>
            </a:r>
          </a:p>
        </p:txBody>
      </p:sp>
      <p:pic>
        <p:nvPicPr>
          <p:cNvPr id="2" name="Picture 1" descr="A computer screen with hands pointing at a screen&#10;&#10;Description automatically generated">
            <a:extLst>
              <a:ext uri="{FF2B5EF4-FFF2-40B4-BE49-F238E27FC236}">
                <a16:creationId xmlns:a16="http://schemas.microsoft.com/office/drawing/2014/main" id="{24C78302-D180-AB1B-0C02-ED37EC5BC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159" y="1724524"/>
            <a:ext cx="1518987" cy="997619"/>
          </a:xfrm>
          <a:prstGeom prst="rect">
            <a:avLst/>
          </a:prstGeom>
        </p:spPr>
      </p:pic>
      <p:pic>
        <p:nvPicPr>
          <p:cNvPr id="3" name="Picture 2" descr="A group of people holding up pictures of their faces&#10;&#10;Description automatically generated">
            <a:extLst>
              <a:ext uri="{FF2B5EF4-FFF2-40B4-BE49-F238E27FC236}">
                <a16:creationId xmlns:a16="http://schemas.microsoft.com/office/drawing/2014/main" id="{704D66D0-EA83-B0BD-CE73-CA5DA7FFF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3290" y="1713456"/>
            <a:ext cx="1488907" cy="999704"/>
          </a:xfrm>
          <a:prstGeom prst="rect">
            <a:avLst/>
          </a:prstGeom>
        </p:spPr>
      </p:pic>
      <p:pic>
        <p:nvPicPr>
          <p:cNvPr id="4" name="Picture 3" descr="A person stretching in bed with her arms up&#10;&#10;Description automatically generated">
            <a:extLst>
              <a:ext uri="{FF2B5EF4-FFF2-40B4-BE49-F238E27FC236}">
                <a16:creationId xmlns:a16="http://schemas.microsoft.com/office/drawing/2014/main" id="{19BCACFD-A8AC-85B9-B3A9-68BC29E58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265" y="1715502"/>
            <a:ext cx="1211180" cy="1000628"/>
          </a:xfrm>
          <a:prstGeom prst="rect">
            <a:avLst/>
          </a:prstGeom>
        </p:spPr>
      </p:pic>
      <p:pic>
        <p:nvPicPr>
          <p:cNvPr id="5" name="Picture 4" descr="A heart with a pulse line&#10;&#10;Description automatically generated">
            <a:extLst>
              <a:ext uri="{FF2B5EF4-FFF2-40B4-BE49-F238E27FC236}">
                <a16:creationId xmlns:a16="http://schemas.microsoft.com/office/drawing/2014/main" id="{2A04836F-A0E6-8A69-DE56-D090B7CFDF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4461" y="1711994"/>
            <a:ext cx="1208172" cy="9976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66B6AA-1836-3081-80FD-B92AF51D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 and Impacts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8C0ED69-029E-EA96-E0B0-31B89E665FD5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69544" y="1962525"/>
            <a:ext cx="3902456" cy="457200"/>
          </a:xfrm>
        </p:spPr>
        <p:txBody>
          <a:bodyPr/>
          <a:lstStyle/>
          <a:p>
            <a:r>
              <a:rPr lang="en-IN" sz="1700" dirty="0">
                <a:latin typeface="Montserrat Medium" panose="00000600000000000000" pitchFamily="2" charset="0"/>
              </a:rPr>
              <a:t>Improved health and well-being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0365CC4-1D9C-6B2D-1C73-468805397387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925282" y="3451662"/>
            <a:ext cx="3277305" cy="457200"/>
          </a:xfrm>
        </p:spPr>
        <p:txBody>
          <a:bodyPr/>
          <a:lstStyle/>
          <a:p>
            <a:r>
              <a:rPr lang="en-IN" sz="1700" dirty="0">
                <a:latin typeface="Montserrat Medium" panose="00000600000000000000" pitchFamily="2" charset="0"/>
              </a:rPr>
              <a:t>Reduced healthcare costs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33FA40D-5D3B-3FAF-98BA-C965D00A4D51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4644390" y="2114550"/>
            <a:ext cx="3902451" cy="457200"/>
          </a:xfrm>
        </p:spPr>
        <p:txBody>
          <a:bodyPr/>
          <a:lstStyle/>
          <a:p>
            <a:r>
              <a:rPr lang="en-IN" sz="17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Enhanced productivity and Personalised Experience</a:t>
            </a:r>
            <a:endParaRPr lang="en-IN" sz="1700" dirty="0">
              <a:solidFill>
                <a:schemeClr val="tx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B5A907F7-8084-45EC-ADA9-1A36170C1360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793677" y="3423577"/>
            <a:ext cx="3137340" cy="457200"/>
          </a:xfrm>
        </p:spPr>
        <p:txBody>
          <a:bodyPr/>
          <a:lstStyle/>
          <a:p>
            <a:r>
              <a:rPr lang="en-IN" sz="1700" dirty="0">
                <a:latin typeface="Montserrat Medium" panose="00000600000000000000" pitchFamily="2" charset="0"/>
              </a:rPr>
              <a:t>Valuable data insights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3F994A-4F7A-A84F-C8DE-BB462B96637B}"/>
              </a:ext>
            </a:extLst>
          </p:cNvPr>
          <p:cNvCxnSpPr>
            <a:cxnSpLocks/>
          </p:cNvCxnSpPr>
          <p:nvPr/>
        </p:nvCxnSpPr>
        <p:spPr>
          <a:xfrm>
            <a:off x="4644390" y="1334278"/>
            <a:ext cx="0" cy="3269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03A4E3-71A7-31A3-BD1A-46A39EC7AB23}"/>
              </a:ext>
            </a:extLst>
          </p:cNvPr>
          <p:cNvCxnSpPr/>
          <p:nvPr/>
        </p:nvCxnSpPr>
        <p:spPr>
          <a:xfrm>
            <a:off x="279918" y="2873065"/>
            <a:ext cx="8612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925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3552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</a:t>
            </a:r>
            <a:endParaRPr/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240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59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59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59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59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 Planned Project Phases </a:t>
            </a:r>
            <a:endParaRPr/>
          </a:p>
        </p:txBody>
      </p:sp>
      <p:sp>
        <p:nvSpPr>
          <p:cNvPr id="2066" name="Google Shape;2066;p59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59"/>
          <p:cNvSpPr txBox="1"/>
          <p:nvPr/>
        </p:nvSpPr>
        <p:spPr>
          <a:xfrm>
            <a:off x="-213276" y="3318124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Initiation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68" name="Google Shape;2068;p59"/>
          <p:cNvSpPr txBox="1"/>
          <p:nvPr/>
        </p:nvSpPr>
        <p:spPr>
          <a:xfrm>
            <a:off x="1741721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Planning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0" name="Google Shape;2070;p59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59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59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59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59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59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59"/>
          <p:cNvSpPr txBox="1"/>
          <p:nvPr/>
        </p:nvSpPr>
        <p:spPr>
          <a:xfrm>
            <a:off x="3731547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Execution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7" name="Google Shape;2077;p59"/>
          <p:cNvSpPr txBox="1"/>
          <p:nvPr/>
        </p:nvSpPr>
        <p:spPr>
          <a:xfrm>
            <a:off x="5660417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Monitoring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2081" name="Google Shape;2081;p59"/>
          <p:cNvGrpSpPr/>
          <p:nvPr/>
        </p:nvGrpSpPr>
        <p:grpSpPr>
          <a:xfrm>
            <a:off x="7225927" y="2753510"/>
            <a:ext cx="426501" cy="536674"/>
            <a:chOff x="2636386" y="3145176"/>
            <a:chExt cx="478408" cy="601990"/>
          </a:xfrm>
        </p:grpSpPr>
        <p:sp>
          <p:nvSpPr>
            <p:cNvPr id="2082" name="Google Shape;2082;p59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9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9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9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7" name="Google Shape;2087;p59"/>
          <p:cNvGrpSpPr/>
          <p:nvPr/>
        </p:nvGrpSpPr>
        <p:grpSpPr>
          <a:xfrm>
            <a:off x="1436204" y="2514105"/>
            <a:ext cx="537236" cy="403289"/>
            <a:chOff x="5351113" y="3220301"/>
            <a:chExt cx="602620" cy="452372"/>
          </a:xfrm>
        </p:grpSpPr>
        <p:sp>
          <p:nvSpPr>
            <p:cNvPr id="2088" name="Google Shape;2088;p59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9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9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9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9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9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9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7" name="Google Shape;2107;p59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2108" name="Google Shape;2108;p59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9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9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8" name="Google Shape;2118;p59"/>
          <p:cNvGrpSpPr/>
          <p:nvPr/>
        </p:nvGrpSpPr>
        <p:grpSpPr>
          <a:xfrm>
            <a:off x="5285601" y="2447393"/>
            <a:ext cx="484249" cy="536704"/>
            <a:chOff x="2645541" y="4001992"/>
            <a:chExt cx="543184" cy="602023"/>
          </a:xfrm>
        </p:grpSpPr>
        <p:sp>
          <p:nvSpPr>
            <p:cNvPr id="2119" name="Google Shape;2119;p59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9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9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9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9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9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9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9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9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9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7" name="Google Shape;2137;p59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38" name="Google Shape;2138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59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2141" name="Google Shape;2141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3" name="Google Shape;2143;p59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44" name="Google Shape;2144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46" name="Google Shape;2146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927763" y="347443"/>
            <a:ext cx="686314" cy="68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293881" y="1228672"/>
            <a:ext cx="973401" cy="4988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75;p59">
            <a:extLst>
              <a:ext uri="{FF2B5EF4-FFF2-40B4-BE49-F238E27FC236}">
                <a16:creationId xmlns:a16="http://schemas.microsoft.com/office/drawing/2014/main" id="{BC139B86-6AA9-186C-9956-1908DC00288F}"/>
              </a:ext>
            </a:extLst>
          </p:cNvPr>
          <p:cNvSpPr/>
          <p:nvPr/>
        </p:nvSpPr>
        <p:spPr>
          <a:xfrm rot="10800000">
            <a:off x="677011" y="2884894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075;p59">
            <a:extLst>
              <a:ext uri="{FF2B5EF4-FFF2-40B4-BE49-F238E27FC236}">
                <a16:creationId xmlns:a16="http://schemas.microsoft.com/office/drawing/2014/main" id="{3C65E475-D613-B32B-711C-4351C1B25F5A}"/>
              </a:ext>
            </a:extLst>
          </p:cNvPr>
          <p:cNvSpPr/>
          <p:nvPr/>
        </p:nvSpPr>
        <p:spPr>
          <a:xfrm rot="10800000">
            <a:off x="8314445" y="2710730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077;p59">
            <a:extLst>
              <a:ext uri="{FF2B5EF4-FFF2-40B4-BE49-F238E27FC236}">
                <a16:creationId xmlns:a16="http://schemas.microsoft.com/office/drawing/2014/main" id="{10B0DEB7-8EB0-D58A-0E43-7E7D9EB98624}"/>
              </a:ext>
            </a:extLst>
          </p:cNvPr>
          <p:cNvSpPr txBox="1"/>
          <p:nvPr/>
        </p:nvSpPr>
        <p:spPr>
          <a:xfrm>
            <a:off x="7650326" y="2010715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Closure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3B2481-B534-1986-82DA-B1E90EC3331C}"/>
              </a:ext>
            </a:extLst>
          </p:cNvPr>
          <p:cNvSpPr txBox="1"/>
          <p:nvPr/>
        </p:nvSpPr>
        <p:spPr>
          <a:xfrm>
            <a:off x="-26121" y="3821659"/>
            <a:ext cx="2152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Requirements Gathering </a:t>
            </a:r>
            <a:endParaRPr lang="en-IN" sz="1200">
              <a:solidFill>
                <a:schemeClr val="tx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82F8C-772F-40CC-0835-741E76EE2020}"/>
              </a:ext>
            </a:extLst>
          </p:cNvPr>
          <p:cNvSpPr txBox="1"/>
          <p:nvPr/>
        </p:nvSpPr>
        <p:spPr>
          <a:xfrm>
            <a:off x="1715972" y="1701143"/>
            <a:ext cx="2152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Design and Architecture</a:t>
            </a:r>
            <a:endParaRPr lang="en-IN" sz="1200">
              <a:solidFill>
                <a:schemeClr val="tx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DC4F9-DA48-57B0-F7BA-2AB40DFEA042}"/>
              </a:ext>
            </a:extLst>
          </p:cNvPr>
          <p:cNvSpPr txBox="1"/>
          <p:nvPr/>
        </p:nvSpPr>
        <p:spPr>
          <a:xfrm>
            <a:off x="4162320" y="3775458"/>
            <a:ext cx="1328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Development</a:t>
            </a:r>
            <a:endParaRPr lang="en-IN" sz="1200">
              <a:solidFill>
                <a:schemeClr val="tx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994C46-8EE5-5BFB-1E11-AED7CA54426E}"/>
              </a:ext>
            </a:extLst>
          </p:cNvPr>
          <p:cNvSpPr txBox="1"/>
          <p:nvPr/>
        </p:nvSpPr>
        <p:spPr>
          <a:xfrm>
            <a:off x="5392832" y="1641263"/>
            <a:ext cx="2208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Testing and Quality check </a:t>
            </a:r>
            <a:endParaRPr lang="en-IN" sz="1200">
              <a:solidFill>
                <a:schemeClr val="tx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04A80-CF3F-C6AD-5620-6B95810B942B}"/>
              </a:ext>
            </a:extLst>
          </p:cNvPr>
          <p:cNvSpPr txBox="1"/>
          <p:nvPr/>
        </p:nvSpPr>
        <p:spPr>
          <a:xfrm>
            <a:off x="8060880" y="1651248"/>
            <a:ext cx="1288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Deployment</a:t>
            </a:r>
            <a:endParaRPr lang="en-IN" sz="1200" dirty="0">
              <a:solidFill>
                <a:schemeClr val="tx1"/>
              </a:solidFill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7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6267956" y="374806"/>
            <a:ext cx="1741762" cy="1507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2000951" y="69935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7" name="Google Shape;1247;p35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79662" y="617615"/>
            <a:ext cx="1459880" cy="7683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891;p54">
            <a:extLst>
              <a:ext uri="{FF2B5EF4-FFF2-40B4-BE49-F238E27FC236}">
                <a16:creationId xmlns:a16="http://schemas.microsoft.com/office/drawing/2014/main" id="{B3DA75D2-B3AD-C2DC-660F-D98D13912107}"/>
              </a:ext>
            </a:extLst>
          </p:cNvPr>
          <p:cNvGrpSpPr/>
          <p:nvPr/>
        </p:nvGrpSpPr>
        <p:grpSpPr>
          <a:xfrm>
            <a:off x="923578" y="570523"/>
            <a:ext cx="7251314" cy="4369202"/>
            <a:chOff x="1054175" y="1494442"/>
            <a:chExt cx="3800100" cy="2435833"/>
          </a:xfrm>
        </p:grpSpPr>
        <p:sp>
          <p:nvSpPr>
            <p:cNvPr id="13" name="Google Shape;1892;p54">
              <a:extLst>
                <a:ext uri="{FF2B5EF4-FFF2-40B4-BE49-F238E27FC236}">
                  <a16:creationId xmlns:a16="http://schemas.microsoft.com/office/drawing/2014/main" id="{7ECC4275-3C8A-535A-407F-85897D0C61F6}"/>
                </a:ext>
              </a:extLst>
            </p:cNvPr>
            <p:cNvSpPr/>
            <p:nvPr/>
          </p:nvSpPr>
          <p:spPr>
            <a:xfrm>
              <a:off x="1155875" y="1494442"/>
              <a:ext cx="3596700" cy="2215334"/>
            </a:xfrm>
            <a:prstGeom prst="round2SameRect">
              <a:avLst>
                <a:gd name="adj1" fmla="val 13298"/>
                <a:gd name="adj2" fmla="val 0"/>
              </a:avLst>
            </a:pr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800" b="1" dirty="0">
                  <a:solidFill>
                    <a:schemeClr val="tx1"/>
                  </a:solidFill>
                </a:rPr>
                <a:t>TEAM</a:t>
              </a:r>
              <a:endParaRPr lang="en-IN" b="1" dirty="0">
                <a:solidFill>
                  <a:schemeClr val="tx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400" dirty="0">
                  <a:solidFill>
                    <a:schemeClr val="tx1"/>
                  </a:solidFill>
                  <a:latin typeface="Montserrat Medium"/>
                  <a:sym typeface="Montserrat Black"/>
                </a:rPr>
                <a:t>Abhi Patel- </a:t>
              </a:r>
              <a:r>
                <a:rPr lang="en-IN" sz="2100" dirty="0">
                  <a:solidFill>
                    <a:schemeClr val="tx1"/>
                  </a:solidFill>
                  <a:latin typeface="Montserrat Medium"/>
                  <a:sym typeface="Montserrat Black"/>
                </a:rPr>
                <a:t>40289176</a:t>
              </a:r>
              <a:endParaRPr lang="en-IN" sz="2100" dirty="0">
                <a:solidFill>
                  <a:schemeClr val="tx1"/>
                </a:solidFill>
                <a:latin typeface="Montserrat Medium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400" b="0" i="0" u="none" strike="noStrike" dirty="0">
                  <a:solidFill>
                    <a:schemeClr val="tx1"/>
                  </a:solidFill>
                  <a:effectLst/>
                  <a:latin typeface="Montserrat Medium"/>
                </a:rPr>
                <a:t>Shrawan </a:t>
              </a:r>
              <a:r>
                <a:rPr lang="en-IN" sz="2400" b="0" i="0" u="none" strike="noStrike" dirty="0" err="1">
                  <a:solidFill>
                    <a:schemeClr val="tx1"/>
                  </a:solidFill>
                  <a:effectLst/>
                  <a:latin typeface="Montserrat Medium"/>
                </a:rPr>
                <a:t>Malyala</a:t>
              </a:r>
              <a:r>
                <a:rPr lang="en-IN" sz="2400" b="0" i="0" u="none" strike="noStrike" dirty="0">
                  <a:solidFill>
                    <a:schemeClr val="tx1"/>
                  </a:solidFill>
                  <a:effectLst/>
                  <a:latin typeface="Montserrat Medium"/>
                </a:rPr>
                <a:t>- </a:t>
              </a:r>
              <a:r>
                <a:rPr lang="en-IN" sz="2100" b="0" i="0" u="none" strike="noStrike" dirty="0">
                  <a:solidFill>
                    <a:schemeClr val="tx1"/>
                  </a:solidFill>
                  <a:effectLst/>
                  <a:latin typeface="Montserrat Medium"/>
                </a:rPr>
                <a:t>40236492</a:t>
              </a:r>
              <a:endParaRPr lang="en-IN" sz="2100" b="0" i="0" u="none" strike="noStrike" dirty="0">
                <a:solidFill>
                  <a:schemeClr val="tx1"/>
                </a:solidFill>
                <a:effectLst/>
                <a:latin typeface="Montserrat Medium"/>
                <a:sym typeface="Montserrat Black"/>
              </a:endParaRPr>
            </a:p>
            <a:p>
              <a:r>
                <a:rPr lang="fi-FI" sz="2400" dirty="0" err="1">
                  <a:solidFill>
                    <a:schemeClr val="tx1"/>
                  </a:solidFill>
                  <a:latin typeface="Montserrat Medium"/>
                </a:rPr>
                <a:t>S</a:t>
              </a:r>
              <a:r>
                <a:rPr lang="fi-FI" sz="2400" b="0" i="0" u="none" strike="noStrike" dirty="0" err="1">
                  <a:solidFill>
                    <a:schemeClr val="tx1"/>
                  </a:solidFill>
                  <a:effectLst/>
                  <a:latin typeface="Montserrat Medium"/>
                </a:rPr>
                <a:t>ree</a:t>
              </a:r>
              <a:r>
                <a:rPr lang="fi-FI" sz="2400" b="0" i="0" u="none" strike="noStrike" dirty="0">
                  <a:solidFill>
                    <a:schemeClr val="tx1"/>
                  </a:solidFill>
                  <a:effectLst/>
                  <a:latin typeface="Montserrat Medium"/>
                </a:rPr>
                <a:t> </a:t>
              </a:r>
              <a:r>
                <a:rPr lang="fi-FI" sz="2400" b="0" i="0" u="none" strike="noStrike" dirty="0" err="1">
                  <a:solidFill>
                    <a:schemeClr val="tx1"/>
                  </a:solidFill>
                  <a:effectLst/>
                  <a:latin typeface="Montserrat Medium"/>
                </a:rPr>
                <a:t>Pravallika</a:t>
              </a:r>
              <a:r>
                <a:rPr lang="fi-FI" sz="2400" b="0" i="0" u="none" strike="noStrike" dirty="0">
                  <a:solidFill>
                    <a:schemeClr val="tx1"/>
                  </a:solidFill>
                  <a:effectLst/>
                  <a:latin typeface="Montserrat Medium"/>
                </a:rPr>
                <a:t> Pulikallu-</a:t>
              </a:r>
              <a:r>
                <a:rPr lang="fi-FI" sz="2400" dirty="0">
                  <a:solidFill>
                    <a:schemeClr val="tx1"/>
                  </a:solidFill>
                  <a:latin typeface="Montserrat Medium"/>
                </a:rPr>
                <a:t> </a:t>
              </a:r>
              <a:r>
                <a:rPr lang="fi-FI" sz="2400" b="0" i="0" u="none" strike="noStrike" dirty="0">
                  <a:solidFill>
                    <a:schemeClr val="tx1"/>
                  </a:solidFill>
                  <a:effectLst/>
                  <a:latin typeface="Montserrat Medium"/>
                </a:rPr>
                <a:t> </a:t>
              </a:r>
              <a:r>
                <a:rPr lang="fi-FI" sz="2100" b="0" i="0" u="none" strike="noStrike" dirty="0">
                  <a:solidFill>
                    <a:schemeClr val="tx1"/>
                  </a:solidFill>
                  <a:effectLst/>
                  <a:latin typeface="Montserrat Medium"/>
                </a:rPr>
                <a:t>40265832</a:t>
              </a:r>
              <a:endParaRPr lang="en-IN" sz="2100" dirty="0">
                <a:solidFill>
                  <a:schemeClr val="tx1"/>
                </a:solidFill>
                <a:latin typeface="Montserrat Medium"/>
                <a:sym typeface="Montserrat Black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400" dirty="0">
                  <a:solidFill>
                    <a:schemeClr val="tx1"/>
                  </a:solidFill>
                  <a:latin typeface="Montserrat Medium"/>
                </a:rPr>
                <a:t>Vandit Mehta- 40232414</a:t>
              </a:r>
            </a:p>
            <a:p>
              <a:pPr algn="ctr"/>
              <a:endParaRPr lang="en-IN" sz="2400" dirty="0">
                <a:solidFill>
                  <a:schemeClr val="tx1"/>
                </a:solidFill>
                <a:latin typeface="Montserrat Medium" panose="00000600000000000000" pitchFamily="2" charset="0"/>
              </a:endParaRPr>
            </a:p>
            <a:p>
              <a:pPr algn="ctr"/>
              <a:r>
                <a:rPr lang="en-IN" sz="2400" b="1" dirty="0">
                  <a:solidFill>
                    <a:schemeClr val="tx1"/>
                  </a:solidFill>
                  <a:latin typeface="Montserrat Medium"/>
                </a:rPr>
                <a:t>GITHUB LINK</a:t>
              </a:r>
            </a:p>
            <a:p>
              <a:r>
                <a:rPr lang="en-IN" sz="2000" b="0" i="0" u="sng" dirty="0">
                  <a:solidFill>
                    <a:schemeClr val="tx1"/>
                  </a:solidFill>
                  <a:effectLst/>
                  <a:latin typeface="+mn-lt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https://github.com/ShrawanSai/SOEN6841_AuraMind</a:t>
              </a:r>
              <a:endParaRPr lang="en-IN" sz="20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4" name="Google Shape;1893;p54">
              <a:extLst>
                <a:ext uri="{FF2B5EF4-FFF2-40B4-BE49-F238E27FC236}">
                  <a16:creationId xmlns:a16="http://schemas.microsoft.com/office/drawing/2014/main" id="{33071183-8ECD-4592-0436-578E63603C7C}"/>
                </a:ext>
              </a:extLst>
            </p:cNvPr>
            <p:cNvSpPr/>
            <p:nvPr/>
          </p:nvSpPr>
          <p:spPr>
            <a:xfrm>
              <a:off x="1054175" y="3709775"/>
              <a:ext cx="3800100" cy="220500"/>
            </a:xfrm>
            <a:prstGeom prst="roundRect">
              <a:avLst>
                <a:gd name="adj" fmla="val 16667"/>
              </a:avLst>
            </a:pr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94;p54">
              <a:extLst>
                <a:ext uri="{FF2B5EF4-FFF2-40B4-BE49-F238E27FC236}">
                  <a16:creationId xmlns:a16="http://schemas.microsoft.com/office/drawing/2014/main" id="{B3BED0CA-6063-C4F6-C1BA-292FDD7BD05D}"/>
                </a:ext>
              </a:extLst>
            </p:cNvPr>
            <p:cNvSpPr/>
            <p:nvPr/>
          </p:nvSpPr>
          <p:spPr>
            <a:xfrm>
              <a:off x="2718575" y="3709775"/>
              <a:ext cx="471300" cy="76800"/>
            </a:xfrm>
            <a:prstGeom prst="roundRect">
              <a:avLst>
                <a:gd name="adj" fmla="val 16667"/>
              </a:avLst>
            </a:pr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95;p54">
              <a:extLst>
                <a:ext uri="{FF2B5EF4-FFF2-40B4-BE49-F238E27FC236}">
                  <a16:creationId xmlns:a16="http://schemas.microsoft.com/office/drawing/2014/main" id="{7485DA46-6F5D-82BD-846A-C376EECCA2D5}"/>
                </a:ext>
              </a:extLst>
            </p:cNvPr>
            <p:cNvSpPr/>
            <p:nvPr/>
          </p:nvSpPr>
          <p:spPr>
            <a:xfrm>
              <a:off x="2888975" y="1552825"/>
              <a:ext cx="130500" cy="130500"/>
            </a:xfrm>
            <a:prstGeom prst="ellipse">
              <a:avLst/>
            </a:pr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042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4" name="Google Shape;1994;p58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479332" y="-39119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95" name="Google Shape;1995;p58"/>
          <p:cNvSpPr txBox="1">
            <a:spLocks noGrp="1"/>
          </p:cNvSpPr>
          <p:nvPr>
            <p:ph type="title"/>
          </p:nvPr>
        </p:nvSpPr>
        <p:spPr>
          <a:xfrm>
            <a:off x="713225" y="27823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Milestones</a:t>
            </a:r>
            <a:endParaRPr/>
          </a:p>
        </p:txBody>
      </p:sp>
      <p:sp>
        <p:nvSpPr>
          <p:cNvPr id="1996" name="Google Shape;1996;p58"/>
          <p:cNvSpPr/>
          <p:nvPr/>
        </p:nvSpPr>
        <p:spPr>
          <a:xfrm>
            <a:off x="5841646" y="1326723"/>
            <a:ext cx="1652700" cy="638700"/>
          </a:xfrm>
          <a:prstGeom prst="roundRect">
            <a:avLst>
              <a:gd name="adj" fmla="val 5000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58"/>
          <p:cNvSpPr/>
          <p:nvPr/>
        </p:nvSpPr>
        <p:spPr>
          <a:xfrm>
            <a:off x="5528494" y="2058160"/>
            <a:ext cx="2217600" cy="638700"/>
          </a:xfrm>
          <a:prstGeom prst="roundRect">
            <a:avLst>
              <a:gd name="adj" fmla="val 5000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58"/>
          <p:cNvSpPr/>
          <p:nvPr/>
        </p:nvSpPr>
        <p:spPr>
          <a:xfrm>
            <a:off x="5234393" y="2789597"/>
            <a:ext cx="2592300" cy="638700"/>
          </a:xfrm>
          <a:prstGeom prst="roundRect">
            <a:avLst>
              <a:gd name="adj" fmla="val 5000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58"/>
          <p:cNvSpPr txBox="1"/>
          <p:nvPr/>
        </p:nvSpPr>
        <p:spPr>
          <a:xfrm>
            <a:off x="529925" y="1413152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Kickoff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0" name="Google Shape;2000;p58"/>
          <p:cNvSpPr txBox="1"/>
          <p:nvPr/>
        </p:nvSpPr>
        <p:spPr>
          <a:xfrm>
            <a:off x="2977915" y="1403823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STAGE 1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01" name="Google Shape;2001;p58"/>
          <p:cNvSpPr txBox="1"/>
          <p:nvPr/>
        </p:nvSpPr>
        <p:spPr>
          <a:xfrm>
            <a:off x="623227" y="2135259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System Architecture Design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2" name="Google Shape;2002;p58"/>
          <p:cNvSpPr txBox="1"/>
          <p:nvPr/>
        </p:nvSpPr>
        <p:spPr>
          <a:xfrm>
            <a:off x="2977915" y="2135259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STAGE 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03" name="Google Shape;2003;p58"/>
          <p:cNvSpPr txBox="1"/>
          <p:nvPr/>
        </p:nvSpPr>
        <p:spPr>
          <a:xfrm>
            <a:off x="623227" y="286669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4" name="Google Shape;2004;p58"/>
          <p:cNvSpPr txBox="1"/>
          <p:nvPr/>
        </p:nvSpPr>
        <p:spPr>
          <a:xfrm>
            <a:off x="2977915" y="286669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STAGE 3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2005" name="Google Shape;2005;p58"/>
          <p:cNvCxnSpPr>
            <a:stCxn id="2000" idx="3"/>
            <a:endCxn id="1996" idx="1"/>
          </p:cNvCxnSpPr>
          <p:nvPr/>
        </p:nvCxnSpPr>
        <p:spPr>
          <a:xfrm>
            <a:off x="4371715" y="1646073"/>
            <a:ext cx="147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06" name="Google Shape;2006;p58"/>
          <p:cNvCxnSpPr>
            <a:endCxn id="1997" idx="1"/>
          </p:cNvCxnSpPr>
          <p:nvPr/>
        </p:nvCxnSpPr>
        <p:spPr>
          <a:xfrm>
            <a:off x="4550194" y="2377510"/>
            <a:ext cx="9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07" name="Google Shape;2007;p58"/>
          <p:cNvCxnSpPr>
            <a:stCxn id="2004" idx="3"/>
            <a:endCxn id="1998" idx="1"/>
          </p:cNvCxnSpPr>
          <p:nvPr/>
        </p:nvCxnSpPr>
        <p:spPr>
          <a:xfrm>
            <a:off x="4371715" y="3108945"/>
            <a:ext cx="862678" cy="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2008" name="Google Shape;2008;p58"/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2009" name="Google Shape;2009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1" name="Google Shape;2011;p58"/>
          <p:cNvGrpSpPr/>
          <p:nvPr/>
        </p:nvGrpSpPr>
        <p:grpSpPr>
          <a:xfrm>
            <a:off x="5903450" y="1530300"/>
            <a:ext cx="76825" cy="76800"/>
            <a:chOff x="3104875" y="1099400"/>
            <a:chExt cx="76825" cy="76800"/>
          </a:xfrm>
        </p:grpSpPr>
        <p:sp>
          <p:nvSpPr>
            <p:cNvPr id="2012" name="Google Shape;2012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58"/>
          <p:cNvGrpSpPr/>
          <p:nvPr/>
        </p:nvGrpSpPr>
        <p:grpSpPr>
          <a:xfrm>
            <a:off x="3592890" y="3598148"/>
            <a:ext cx="76825" cy="76800"/>
            <a:chOff x="3104875" y="1099400"/>
            <a:chExt cx="76825" cy="76800"/>
          </a:xfrm>
        </p:grpSpPr>
        <p:sp>
          <p:nvSpPr>
            <p:cNvPr id="2015" name="Google Shape;2015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17" name="Google Shape;2017;p5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128535" y="332006"/>
            <a:ext cx="1044982" cy="934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5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7135798" y="688452"/>
            <a:ext cx="1118471" cy="7935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9" name="Google Shape;2019;p58"/>
          <p:cNvGrpSpPr/>
          <p:nvPr/>
        </p:nvGrpSpPr>
        <p:grpSpPr>
          <a:xfrm>
            <a:off x="6422277" y="2148916"/>
            <a:ext cx="395192" cy="457186"/>
            <a:chOff x="1246535" y="1431577"/>
            <a:chExt cx="525871" cy="601957"/>
          </a:xfrm>
        </p:grpSpPr>
        <p:sp>
          <p:nvSpPr>
            <p:cNvPr id="2020" name="Google Shape;2020;p58"/>
            <p:cNvSpPr/>
            <p:nvPr/>
          </p:nvSpPr>
          <p:spPr>
            <a:xfrm>
              <a:off x="1350250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2" y="1017"/>
                  </a:lnTo>
                  <a:lnTo>
                    <a:pt x="532" y="532"/>
                  </a:lnTo>
                  <a:close/>
                  <a:moveTo>
                    <a:pt x="373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7" y="1549"/>
                    <a:pt x="373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8"/>
            <p:cNvSpPr/>
            <p:nvPr/>
          </p:nvSpPr>
          <p:spPr>
            <a:xfrm>
              <a:off x="1460798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3" y="1017"/>
                  </a:lnTo>
                  <a:lnTo>
                    <a:pt x="533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8" y="1549"/>
                    <a:pt x="372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8"/>
            <p:cNvSpPr/>
            <p:nvPr/>
          </p:nvSpPr>
          <p:spPr>
            <a:xfrm>
              <a:off x="1338807" y="1985342"/>
              <a:ext cx="56352" cy="17645"/>
            </a:xfrm>
            <a:custGeom>
              <a:avLst/>
              <a:gdLst/>
              <a:ahLst/>
              <a:cxnLst/>
              <a:rect l="l" t="t" r="r" b="b"/>
              <a:pathLst>
                <a:path w="1699" h="532" extrusionOk="0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7" y="532"/>
                  </a:cubicBezTo>
                  <a:lnTo>
                    <a:pt x="1432" y="532"/>
                  </a:lnTo>
                  <a:cubicBezTo>
                    <a:pt x="1579" y="532"/>
                    <a:pt x="1698" y="413"/>
                    <a:pt x="1698" y="266"/>
                  </a:cubicBezTo>
                  <a:cubicBezTo>
                    <a:pt x="1698" y="119"/>
                    <a:pt x="1579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1464446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8"/>
            <p:cNvSpPr/>
            <p:nvPr/>
          </p:nvSpPr>
          <p:spPr>
            <a:xfrm>
              <a:off x="1499902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7" y="0"/>
                    <a:pt x="128" y="29"/>
                    <a:pt x="77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4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8"/>
            <p:cNvSpPr/>
            <p:nvPr/>
          </p:nvSpPr>
          <p:spPr>
            <a:xfrm>
              <a:off x="1535358" y="198534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5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3"/>
                    <a:pt x="195" y="532"/>
                    <a:pt x="265" y="532"/>
                  </a:cubicBezTo>
                  <a:cubicBezTo>
                    <a:pt x="335" y="532"/>
                    <a:pt x="404" y="503"/>
                    <a:pt x="453" y="454"/>
                  </a:cubicBezTo>
                  <a:cubicBezTo>
                    <a:pt x="503" y="405"/>
                    <a:pt x="531" y="336"/>
                    <a:pt x="531" y="266"/>
                  </a:cubicBezTo>
                  <a:cubicBezTo>
                    <a:pt x="531" y="196"/>
                    <a:pt x="503" y="127"/>
                    <a:pt x="453" y="78"/>
                  </a:cubicBezTo>
                  <a:cubicBezTo>
                    <a:pt x="404" y="29"/>
                    <a:pt x="33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1403186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9" y="78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9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1438608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8" y="78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8"/>
                    <a:pt x="455" y="78"/>
                  </a:cubicBezTo>
                  <a:cubicBezTo>
                    <a:pt x="405" y="28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1474065" y="1571776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1246535" y="1431577"/>
              <a:ext cx="525871" cy="601957"/>
            </a:xfrm>
            <a:custGeom>
              <a:avLst/>
              <a:gdLst/>
              <a:ahLst/>
              <a:cxnLst/>
              <a:rect l="l" t="t" r="r" b="b"/>
              <a:pathLst>
                <a:path w="15855" h="18149" extrusionOk="0">
                  <a:moveTo>
                    <a:pt x="6931" y="1864"/>
                  </a:moveTo>
                  <a:cubicBezTo>
                    <a:pt x="6946" y="1864"/>
                    <a:pt x="6963" y="1865"/>
                    <a:pt x="6978" y="1865"/>
                  </a:cubicBezTo>
                  <a:lnTo>
                    <a:pt x="6978" y="2585"/>
                  </a:lnTo>
                  <a:lnTo>
                    <a:pt x="5137" y="2585"/>
                  </a:lnTo>
                  <a:lnTo>
                    <a:pt x="5137" y="1865"/>
                  </a:lnTo>
                  <a:cubicBezTo>
                    <a:pt x="5153" y="1864"/>
                    <a:pt x="5169" y="1864"/>
                    <a:pt x="5185" y="1864"/>
                  </a:cubicBezTo>
                  <a:close/>
                  <a:moveTo>
                    <a:pt x="15323" y="532"/>
                  </a:moveTo>
                  <a:lnTo>
                    <a:pt x="15323" y="3925"/>
                  </a:lnTo>
                  <a:lnTo>
                    <a:pt x="11009" y="3925"/>
                  </a:lnTo>
                  <a:cubicBezTo>
                    <a:pt x="10933" y="3925"/>
                    <a:pt x="10860" y="3958"/>
                    <a:pt x="10809" y="4016"/>
                  </a:cubicBezTo>
                  <a:lnTo>
                    <a:pt x="10263" y="4640"/>
                  </a:lnTo>
                  <a:lnTo>
                    <a:pt x="10263" y="532"/>
                  </a:lnTo>
                  <a:close/>
                  <a:moveTo>
                    <a:pt x="11140" y="6825"/>
                  </a:moveTo>
                  <a:cubicBezTo>
                    <a:pt x="11384" y="6825"/>
                    <a:pt x="11583" y="7023"/>
                    <a:pt x="11583" y="7268"/>
                  </a:cubicBezTo>
                  <a:lnTo>
                    <a:pt x="11583" y="9382"/>
                  </a:lnTo>
                  <a:cubicBezTo>
                    <a:pt x="11583" y="9626"/>
                    <a:pt x="11384" y="9824"/>
                    <a:pt x="11140" y="9824"/>
                  </a:cubicBezTo>
                  <a:lnTo>
                    <a:pt x="10986" y="9824"/>
                  </a:lnTo>
                  <a:cubicBezTo>
                    <a:pt x="10995" y="9711"/>
                    <a:pt x="11000" y="9595"/>
                    <a:pt x="11000" y="9479"/>
                  </a:cubicBezTo>
                  <a:lnTo>
                    <a:pt x="11000" y="6825"/>
                  </a:lnTo>
                  <a:close/>
                  <a:moveTo>
                    <a:pt x="8826" y="5935"/>
                  </a:moveTo>
                  <a:cubicBezTo>
                    <a:pt x="9221" y="5935"/>
                    <a:pt x="9543" y="6256"/>
                    <a:pt x="9543" y="6651"/>
                  </a:cubicBezTo>
                  <a:lnTo>
                    <a:pt x="9543" y="9287"/>
                  </a:lnTo>
                  <a:cubicBezTo>
                    <a:pt x="9543" y="9681"/>
                    <a:pt x="9222" y="10003"/>
                    <a:pt x="8826" y="10003"/>
                  </a:cubicBezTo>
                  <a:lnTo>
                    <a:pt x="8245" y="10003"/>
                  </a:lnTo>
                  <a:cubicBezTo>
                    <a:pt x="8153" y="9545"/>
                    <a:pt x="7747" y="9200"/>
                    <a:pt x="7263" y="9200"/>
                  </a:cubicBezTo>
                  <a:lnTo>
                    <a:pt x="4940" y="9200"/>
                  </a:lnTo>
                  <a:cubicBezTo>
                    <a:pt x="4454" y="9200"/>
                    <a:pt x="4049" y="9545"/>
                    <a:pt x="3957" y="10003"/>
                  </a:cubicBezTo>
                  <a:lnTo>
                    <a:pt x="3376" y="10003"/>
                  </a:lnTo>
                  <a:cubicBezTo>
                    <a:pt x="2981" y="10003"/>
                    <a:pt x="2660" y="9681"/>
                    <a:pt x="2660" y="9287"/>
                  </a:cubicBezTo>
                  <a:lnTo>
                    <a:pt x="2660" y="6651"/>
                  </a:lnTo>
                  <a:cubicBezTo>
                    <a:pt x="2660" y="6256"/>
                    <a:pt x="2981" y="5935"/>
                    <a:pt x="3376" y="5935"/>
                  </a:cubicBezTo>
                  <a:close/>
                  <a:moveTo>
                    <a:pt x="7263" y="9731"/>
                  </a:moveTo>
                  <a:cubicBezTo>
                    <a:pt x="7522" y="9731"/>
                    <a:pt x="7734" y="9942"/>
                    <a:pt x="7734" y="10202"/>
                  </a:cubicBezTo>
                  <a:cubicBezTo>
                    <a:pt x="7734" y="10462"/>
                    <a:pt x="7522" y="10673"/>
                    <a:pt x="7263" y="10673"/>
                  </a:cubicBezTo>
                  <a:lnTo>
                    <a:pt x="4940" y="10673"/>
                  </a:lnTo>
                  <a:cubicBezTo>
                    <a:pt x="4680" y="10673"/>
                    <a:pt x="4469" y="10462"/>
                    <a:pt x="4469" y="10202"/>
                  </a:cubicBezTo>
                  <a:cubicBezTo>
                    <a:pt x="4469" y="9942"/>
                    <a:pt x="4680" y="9731"/>
                    <a:pt x="4940" y="9731"/>
                  </a:cubicBezTo>
                  <a:close/>
                  <a:moveTo>
                    <a:pt x="2619" y="2962"/>
                  </a:moveTo>
                  <a:lnTo>
                    <a:pt x="2619" y="5660"/>
                  </a:lnTo>
                  <a:cubicBezTo>
                    <a:pt x="2321" y="5889"/>
                    <a:pt x="2128" y="6248"/>
                    <a:pt x="2128" y="6651"/>
                  </a:cubicBezTo>
                  <a:lnTo>
                    <a:pt x="2128" y="9287"/>
                  </a:lnTo>
                  <a:cubicBezTo>
                    <a:pt x="2128" y="9691"/>
                    <a:pt x="2321" y="10050"/>
                    <a:pt x="2619" y="10278"/>
                  </a:cubicBezTo>
                  <a:lnTo>
                    <a:pt x="2619" y="11900"/>
                  </a:lnTo>
                  <a:cubicBezTo>
                    <a:pt x="2017" y="11269"/>
                    <a:pt x="1646" y="10417"/>
                    <a:pt x="1646" y="9479"/>
                  </a:cubicBezTo>
                  <a:lnTo>
                    <a:pt x="1646" y="5383"/>
                  </a:lnTo>
                  <a:cubicBezTo>
                    <a:pt x="1646" y="4446"/>
                    <a:pt x="2017" y="3594"/>
                    <a:pt x="2619" y="2962"/>
                  </a:cubicBezTo>
                  <a:close/>
                  <a:moveTo>
                    <a:pt x="7510" y="1911"/>
                  </a:moveTo>
                  <a:cubicBezTo>
                    <a:pt x="8044" y="1999"/>
                    <a:pt x="8539" y="2207"/>
                    <a:pt x="8965" y="2506"/>
                  </a:cubicBezTo>
                  <a:lnTo>
                    <a:pt x="8965" y="3403"/>
                  </a:lnTo>
                  <a:cubicBezTo>
                    <a:pt x="8965" y="3550"/>
                    <a:pt x="9083" y="3669"/>
                    <a:pt x="9230" y="3669"/>
                  </a:cubicBezTo>
                  <a:cubicBezTo>
                    <a:pt x="9378" y="3669"/>
                    <a:pt x="9496" y="3550"/>
                    <a:pt x="9496" y="3403"/>
                  </a:cubicBezTo>
                  <a:lnTo>
                    <a:pt x="9496" y="2962"/>
                  </a:lnTo>
                  <a:cubicBezTo>
                    <a:pt x="9579" y="3050"/>
                    <a:pt x="9657" y="3140"/>
                    <a:pt x="9730" y="3234"/>
                  </a:cubicBezTo>
                  <a:lnTo>
                    <a:pt x="9730" y="5128"/>
                  </a:lnTo>
                  <a:cubicBezTo>
                    <a:pt x="9730" y="5386"/>
                    <a:pt x="9898" y="5503"/>
                    <a:pt x="10054" y="5503"/>
                  </a:cubicBezTo>
                  <a:cubicBezTo>
                    <a:pt x="10126" y="5503"/>
                    <a:pt x="10235" y="5478"/>
                    <a:pt x="10340" y="5358"/>
                  </a:cubicBezTo>
                  <a:lnTo>
                    <a:pt x="10464" y="5216"/>
                  </a:lnTo>
                  <a:cubicBezTo>
                    <a:pt x="10467" y="5272"/>
                    <a:pt x="10468" y="5327"/>
                    <a:pt x="10468" y="5383"/>
                  </a:cubicBezTo>
                  <a:lnTo>
                    <a:pt x="10468" y="9479"/>
                  </a:lnTo>
                  <a:lnTo>
                    <a:pt x="10469" y="9479"/>
                  </a:lnTo>
                  <a:cubicBezTo>
                    <a:pt x="10469" y="10416"/>
                    <a:pt x="10098" y="11269"/>
                    <a:pt x="9497" y="11900"/>
                  </a:cubicBezTo>
                  <a:lnTo>
                    <a:pt x="9497" y="10339"/>
                  </a:lnTo>
                  <a:cubicBezTo>
                    <a:pt x="9844" y="10117"/>
                    <a:pt x="10075" y="9729"/>
                    <a:pt x="10075" y="9286"/>
                  </a:cubicBezTo>
                  <a:lnTo>
                    <a:pt x="10075" y="6651"/>
                  </a:lnTo>
                  <a:cubicBezTo>
                    <a:pt x="10075" y="6210"/>
                    <a:pt x="9844" y="5821"/>
                    <a:pt x="9497" y="5599"/>
                  </a:cubicBezTo>
                  <a:lnTo>
                    <a:pt x="9497" y="4892"/>
                  </a:lnTo>
                  <a:cubicBezTo>
                    <a:pt x="9497" y="4745"/>
                    <a:pt x="9378" y="4626"/>
                    <a:pt x="9231" y="4626"/>
                  </a:cubicBezTo>
                  <a:cubicBezTo>
                    <a:pt x="9083" y="4626"/>
                    <a:pt x="8965" y="4745"/>
                    <a:pt x="8965" y="4892"/>
                  </a:cubicBezTo>
                  <a:lnTo>
                    <a:pt x="8965" y="5411"/>
                  </a:lnTo>
                  <a:cubicBezTo>
                    <a:pt x="8919" y="5406"/>
                    <a:pt x="8873" y="5403"/>
                    <a:pt x="8826" y="5403"/>
                  </a:cubicBezTo>
                  <a:lnTo>
                    <a:pt x="3376" y="5403"/>
                  </a:lnTo>
                  <a:cubicBezTo>
                    <a:pt x="3299" y="5403"/>
                    <a:pt x="3223" y="5410"/>
                    <a:pt x="3151" y="5424"/>
                  </a:cubicBezTo>
                  <a:lnTo>
                    <a:pt x="3151" y="2504"/>
                  </a:lnTo>
                  <a:cubicBezTo>
                    <a:pt x="3577" y="2207"/>
                    <a:pt x="4070" y="1999"/>
                    <a:pt x="4605" y="1911"/>
                  </a:cubicBezTo>
                  <a:lnTo>
                    <a:pt x="4605" y="2608"/>
                  </a:lnTo>
                  <a:cubicBezTo>
                    <a:pt x="4605" y="2888"/>
                    <a:pt x="4833" y="3115"/>
                    <a:pt x="5114" y="3115"/>
                  </a:cubicBezTo>
                  <a:lnTo>
                    <a:pt x="7001" y="3115"/>
                  </a:lnTo>
                  <a:cubicBezTo>
                    <a:pt x="7282" y="3115"/>
                    <a:pt x="7510" y="2887"/>
                    <a:pt x="7510" y="2608"/>
                  </a:cubicBezTo>
                  <a:lnTo>
                    <a:pt x="7510" y="1911"/>
                  </a:lnTo>
                  <a:close/>
                  <a:moveTo>
                    <a:pt x="3151" y="10514"/>
                  </a:moveTo>
                  <a:cubicBezTo>
                    <a:pt x="3223" y="10527"/>
                    <a:pt x="3299" y="10535"/>
                    <a:pt x="3376" y="10535"/>
                  </a:cubicBezTo>
                  <a:lnTo>
                    <a:pt x="3993" y="10535"/>
                  </a:lnTo>
                  <a:cubicBezTo>
                    <a:pt x="4131" y="10925"/>
                    <a:pt x="4504" y="11205"/>
                    <a:pt x="4939" y="11205"/>
                  </a:cubicBezTo>
                  <a:lnTo>
                    <a:pt x="7263" y="11205"/>
                  </a:lnTo>
                  <a:cubicBezTo>
                    <a:pt x="7699" y="11205"/>
                    <a:pt x="8071" y="10925"/>
                    <a:pt x="8208" y="10535"/>
                  </a:cubicBezTo>
                  <a:lnTo>
                    <a:pt x="8826" y="10535"/>
                  </a:lnTo>
                  <a:cubicBezTo>
                    <a:pt x="8873" y="10535"/>
                    <a:pt x="8919" y="10533"/>
                    <a:pt x="8965" y="10527"/>
                  </a:cubicBezTo>
                  <a:lnTo>
                    <a:pt x="8965" y="12357"/>
                  </a:lnTo>
                  <a:cubicBezTo>
                    <a:pt x="8389" y="12761"/>
                    <a:pt x="7688" y="12999"/>
                    <a:pt x="6931" y="12999"/>
                  </a:cubicBezTo>
                  <a:lnTo>
                    <a:pt x="5185" y="12999"/>
                  </a:lnTo>
                  <a:cubicBezTo>
                    <a:pt x="4428" y="12999"/>
                    <a:pt x="3727" y="12761"/>
                    <a:pt x="3151" y="12357"/>
                  </a:cubicBezTo>
                  <a:lnTo>
                    <a:pt x="3151" y="10514"/>
                  </a:lnTo>
                  <a:close/>
                  <a:moveTo>
                    <a:pt x="7516" y="13489"/>
                  </a:moveTo>
                  <a:lnTo>
                    <a:pt x="7516" y="14261"/>
                  </a:lnTo>
                  <a:lnTo>
                    <a:pt x="4599" y="14261"/>
                  </a:lnTo>
                  <a:lnTo>
                    <a:pt x="4599" y="13489"/>
                  </a:lnTo>
                  <a:cubicBezTo>
                    <a:pt x="4790" y="13515"/>
                    <a:pt x="4986" y="13531"/>
                    <a:pt x="5185" y="13531"/>
                  </a:cubicBezTo>
                  <a:lnTo>
                    <a:pt x="6931" y="13531"/>
                  </a:lnTo>
                  <a:cubicBezTo>
                    <a:pt x="7129" y="13531"/>
                    <a:pt x="7325" y="13515"/>
                    <a:pt x="7516" y="13489"/>
                  </a:cubicBezTo>
                  <a:close/>
                  <a:moveTo>
                    <a:pt x="9365" y="16295"/>
                  </a:moveTo>
                  <a:cubicBezTo>
                    <a:pt x="9631" y="16295"/>
                    <a:pt x="9849" y="16509"/>
                    <a:pt x="9849" y="16774"/>
                  </a:cubicBezTo>
                  <a:lnTo>
                    <a:pt x="9849" y="17618"/>
                  </a:lnTo>
                  <a:lnTo>
                    <a:pt x="2267" y="17618"/>
                  </a:lnTo>
                  <a:lnTo>
                    <a:pt x="2267" y="16774"/>
                  </a:lnTo>
                  <a:cubicBezTo>
                    <a:pt x="2267" y="16509"/>
                    <a:pt x="2483" y="16295"/>
                    <a:pt x="2750" y="16295"/>
                  </a:cubicBezTo>
                  <a:close/>
                  <a:moveTo>
                    <a:pt x="10215" y="0"/>
                  </a:moveTo>
                  <a:cubicBezTo>
                    <a:pt x="9948" y="0"/>
                    <a:pt x="9731" y="217"/>
                    <a:pt x="9731" y="484"/>
                  </a:cubicBezTo>
                  <a:lnTo>
                    <a:pt x="9731" y="2447"/>
                  </a:lnTo>
                  <a:cubicBezTo>
                    <a:pt x="9001" y="1757"/>
                    <a:pt x="8014" y="1332"/>
                    <a:pt x="6931" y="1332"/>
                  </a:cubicBezTo>
                  <a:lnTo>
                    <a:pt x="5185" y="1332"/>
                  </a:lnTo>
                  <a:cubicBezTo>
                    <a:pt x="2940" y="1332"/>
                    <a:pt x="1115" y="3149"/>
                    <a:pt x="1115" y="5383"/>
                  </a:cubicBezTo>
                  <a:lnTo>
                    <a:pt x="1115" y="6293"/>
                  </a:lnTo>
                  <a:lnTo>
                    <a:pt x="975" y="6293"/>
                  </a:lnTo>
                  <a:cubicBezTo>
                    <a:pt x="438" y="6293"/>
                    <a:pt x="0" y="6731"/>
                    <a:pt x="0" y="7268"/>
                  </a:cubicBezTo>
                  <a:lnTo>
                    <a:pt x="0" y="7657"/>
                  </a:lnTo>
                  <a:cubicBezTo>
                    <a:pt x="0" y="7803"/>
                    <a:pt x="120" y="7923"/>
                    <a:pt x="266" y="7923"/>
                  </a:cubicBezTo>
                  <a:cubicBezTo>
                    <a:pt x="413" y="7923"/>
                    <a:pt x="532" y="7803"/>
                    <a:pt x="532" y="7657"/>
                  </a:cubicBezTo>
                  <a:lnTo>
                    <a:pt x="532" y="7269"/>
                  </a:lnTo>
                  <a:cubicBezTo>
                    <a:pt x="532" y="7024"/>
                    <a:pt x="730" y="6825"/>
                    <a:pt x="975" y="6825"/>
                  </a:cubicBezTo>
                  <a:lnTo>
                    <a:pt x="1115" y="6825"/>
                  </a:lnTo>
                  <a:lnTo>
                    <a:pt x="1115" y="9479"/>
                  </a:lnTo>
                  <a:cubicBezTo>
                    <a:pt x="1115" y="9595"/>
                    <a:pt x="1120" y="9711"/>
                    <a:pt x="1130" y="9825"/>
                  </a:cubicBezTo>
                  <a:lnTo>
                    <a:pt x="975" y="9825"/>
                  </a:lnTo>
                  <a:cubicBezTo>
                    <a:pt x="730" y="9825"/>
                    <a:pt x="532" y="9626"/>
                    <a:pt x="532" y="9382"/>
                  </a:cubicBezTo>
                  <a:lnTo>
                    <a:pt x="532" y="9040"/>
                  </a:lnTo>
                  <a:cubicBezTo>
                    <a:pt x="532" y="8893"/>
                    <a:pt x="413" y="8774"/>
                    <a:pt x="266" y="8774"/>
                  </a:cubicBezTo>
                  <a:cubicBezTo>
                    <a:pt x="120" y="8774"/>
                    <a:pt x="0" y="8893"/>
                    <a:pt x="0" y="9040"/>
                  </a:cubicBezTo>
                  <a:lnTo>
                    <a:pt x="0" y="9382"/>
                  </a:lnTo>
                  <a:cubicBezTo>
                    <a:pt x="0" y="9920"/>
                    <a:pt x="438" y="10356"/>
                    <a:pt x="975" y="10356"/>
                  </a:cubicBezTo>
                  <a:lnTo>
                    <a:pt x="1211" y="10356"/>
                  </a:lnTo>
                  <a:cubicBezTo>
                    <a:pt x="1534" y="11808"/>
                    <a:pt x="2642" y="12970"/>
                    <a:pt x="4067" y="13376"/>
                  </a:cubicBezTo>
                  <a:lnTo>
                    <a:pt x="4067" y="14261"/>
                  </a:lnTo>
                  <a:lnTo>
                    <a:pt x="1363" y="14261"/>
                  </a:lnTo>
                  <a:cubicBezTo>
                    <a:pt x="630" y="14261"/>
                    <a:pt x="33" y="14854"/>
                    <a:pt x="33" y="15585"/>
                  </a:cubicBezTo>
                  <a:lnTo>
                    <a:pt x="33" y="17883"/>
                  </a:lnTo>
                  <a:cubicBezTo>
                    <a:pt x="33" y="18030"/>
                    <a:pt x="152" y="18149"/>
                    <a:pt x="299" y="18149"/>
                  </a:cubicBezTo>
                  <a:lnTo>
                    <a:pt x="11816" y="18149"/>
                  </a:lnTo>
                  <a:cubicBezTo>
                    <a:pt x="11963" y="18149"/>
                    <a:pt x="12082" y="18030"/>
                    <a:pt x="12082" y="17883"/>
                  </a:cubicBezTo>
                  <a:lnTo>
                    <a:pt x="12082" y="15585"/>
                  </a:lnTo>
                  <a:cubicBezTo>
                    <a:pt x="12082" y="14854"/>
                    <a:pt x="11486" y="14261"/>
                    <a:pt x="10753" y="14261"/>
                  </a:cubicBezTo>
                  <a:lnTo>
                    <a:pt x="10054" y="14261"/>
                  </a:lnTo>
                  <a:cubicBezTo>
                    <a:pt x="9908" y="14261"/>
                    <a:pt x="9788" y="14380"/>
                    <a:pt x="9788" y="14527"/>
                  </a:cubicBezTo>
                  <a:cubicBezTo>
                    <a:pt x="9788" y="14673"/>
                    <a:pt x="9908" y="14793"/>
                    <a:pt x="10054" y="14793"/>
                  </a:cubicBezTo>
                  <a:lnTo>
                    <a:pt x="10753" y="14793"/>
                  </a:lnTo>
                  <a:cubicBezTo>
                    <a:pt x="11192" y="14793"/>
                    <a:pt x="11550" y="15148"/>
                    <a:pt x="11550" y="15584"/>
                  </a:cubicBezTo>
                  <a:lnTo>
                    <a:pt x="11550" y="17617"/>
                  </a:lnTo>
                  <a:lnTo>
                    <a:pt x="10380" y="17617"/>
                  </a:lnTo>
                  <a:lnTo>
                    <a:pt x="10380" y="16774"/>
                  </a:lnTo>
                  <a:cubicBezTo>
                    <a:pt x="10380" y="16216"/>
                    <a:pt x="9925" y="15762"/>
                    <a:pt x="9364" y="15762"/>
                  </a:cubicBezTo>
                  <a:lnTo>
                    <a:pt x="2750" y="15762"/>
                  </a:lnTo>
                  <a:cubicBezTo>
                    <a:pt x="2191" y="15762"/>
                    <a:pt x="1735" y="16216"/>
                    <a:pt x="1735" y="16774"/>
                  </a:cubicBezTo>
                  <a:lnTo>
                    <a:pt x="1735" y="17617"/>
                  </a:lnTo>
                  <a:lnTo>
                    <a:pt x="564" y="17617"/>
                  </a:lnTo>
                  <a:lnTo>
                    <a:pt x="564" y="15584"/>
                  </a:lnTo>
                  <a:cubicBezTo>
                    <a:pt x="564" y="15148"/>
                    <a:pt x="923" y="14793"/>
                    <a:pt x="1363" y="14793"/>
                  </a:cubicBezTo>
                  <a:lnTo>
                    <a:pt x="8495" y="14793"/>
                  </a:lnTo>
                  <a:cubicBezTo>
                    <a:pt x="8642" y="14793"/>
                    <a:pt x="8761" y="14673"/>
                    <a:pt x="8761" y="14527"/>
                  </a:cubicBezTo>
                  <a:cubicBezTo>
                    <a:pt x="8761" y="14380"/>
                    <a:pt x="8642" y="14261"/>
                    <a:pt x="8495" y="14261"/>
                  </a:cubicBezTo>
                  <a:lnTo>
                    <a:pt x="8048" y="14261"/>
                  </a:lnTo>
                  <a:lnTo>
                    <a:pt x="8048" y="13375"/>
                  </a:lnTo>
                  <a:cubicBezTo>
                    <a:pt x="9473" y="12969"/>
                    <a:pt x="10581" y="11808"/>
                    <a:pt x="10904" y="10356"/>
                  </a:cubicBezTo>
                  <a:lnTo>
                    <a:pt x="11140" y="10356"/>
                  </a:lnTo>
                  <a:cubicBezTo>
                    <a:pt x="11678" y="10356"/>
                    <a:pt x="12115" y="9919"/>
                    <a:pt x="12115" y="9382"/>
                  </a:cubicBezTo>
                  <a:lnTo>
                    <a:pt x="12115" y="7268"/>
                  </a:lnTo>
                  <a:cubicBezTo>
                    <a:pt x="12115" y="6731"/>
                    <a:pt x="11678" y="6293"/>
                    <a:pt x="11140" y="6293"/>
                  </a:cubicBezTo>
                  <a:lnTo>
                    <a:pt x="11001" y="6293"/>
                  </a:lnTo>
                  <a:lnTo>
                    <a:pt x="11001" y="5383"/>
                  </a:lnTo>
                  <a:cubicBezTo>
                    <a:pt x="11001" y="5142"/>
                    <a:pt x="10978" y="4906"/>
                    <a:pt x="10937" y="4676"/>
                  </a:cubicBezTo>
                  <a:lnTo>
                    <a:pt x="11130" y="4457"/>
                  </a:lnTo>
                  <a:lnTo>
                    <a:pt x="15370" y="4457"/>
                  </a:lnTo>
                  <a:cubicBezTo>
                    <a:pt x="15637" y="4457"/>
                    <a:pt x="15854" y="4240"/>
                    <a:pt x="15854" y="3973"/>
                  </a:cubicBezTo>
                  <a:lnTo>
                    <a:pt x="15854" y="484"/>
                  </a:lnTo>
                  <a:cubicBezTo>
                    <a:pt x="15854" y="217"/>
                    <a:pt x="15637" y="0"/>
                    <a:pt x="15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1696552" y="1465541"/>
              <a:ext cx="39934" cy="17678"/>
            </a:xfrm>
            <a:custGeom>
              <a:avLst/>
              <a:gdLst/>
              <a:ahLst/>
              <a:cxnLst/>
              <a:rect l="l" t="t" r="r" b="b"/>
              <a:pathLst>
                <a:path w="120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937" y="533"/>
                  </a:lnTo>
                  <a:cubicBezTo>
                    <a:pt x="1084" y="533"/>
                    <a:pt x="1203" y="414"/>
                    <a:pt x="1203" y="267"/>
                  </a:cubicBezTo>
                  <a:cubicBezTo>
                    <a:pt x="1203" y="120"/>
                    <a:pt x="1084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1605209" y="1495922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1605209" y="1527730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1605209" y="1465541"/>
              <a:ext cx="79768" cy="17678"/>
            </a:xfrm>
            <a:custGeom>
              <a:avLst/>
              <a:gdLst/>
              <a:ahLst/>
              <a:cxnLst/>
              <a:rect l="l" t="t" r="r" b="b"/>
              <a:pathLst>
                <a:path w="2405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139" y="533"/>
                  </a:lnTo>
                  <a:cubicBezTo>
                    <a:pt x="2286" y="533"/>
                    <a:pt x="2405" y="414"/>
                    <a:pt x="2405" y="267"/>
                  </a:cubicBezTo>
                  <a:cubicBezTo>
                    <a:pt x="2405" y="120"/>
                    <a:pt x="2286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4" name="Google Shape;2034;p58"/>
          <p:cNvGrpSpPr/>
          <p:nvPr/>
        </p:nvGrpSpPr>
        <p:grpSpPr>
          <a:xfrm>
            <a:off x="6382402" y="2880339"/>
            <a:ext cx="364212" cy="457211"/>
            <a:chOff x="2636386" y="3145176"/>
            <a:chExt cx="478408" cy="601990"/>
          </a:xfrm>
        </p:grpSpPr>
        <p:sp>
          <p:nvSpPr>
            <p:cNvPr id="2035" name="Google Shape;2035;p58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8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8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8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0" name="Google Shape;2040;p58"/>
          <p:cNvGrpSpPr/>
          <p:nvPr/>
        </p:nvGrpSpPr>
        <p:grpSpPr>
          <a:xfrm>
            <a:off x="6486311" y="1417467"/>
            <a:ext cx="294485" cy="457211"/>
            <a:chOff x="3375624" y="3145176"/>
            <a:chExt cx="388657" cy="601990"/>
          </a:xfrm>
        </p:grpSpPr>
        <p:sp>
          <p:nvSpPr>
            <p:cNvPr id="2041" name="Google Shape;2041;p58"/>
            <p:cNvSpPr/>
            <p:nvPr/>
          </p:nvSpPr>
          <p:spPr>
            <a:xfrm>
              <a:off x="3427663" y="3145176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5" y="533"/>
                  </a:moveTo>
                  <a:lnTo>
                    <a:pt x="1235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319"/>
                  </a:lnTo>
                  <a:cubicBezTo>
                    <a:pt x="0" y="1564"/>
                    <a:pt x="198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7" y="1564"/>
                    <a:pt x="1767" y="1319"/>
                  </a:cubicBezTo>
                  <a:lnTo>
                    <a:pt x="1767" y="443"/>
                  </a:lnTo>
                  <a:cubicBezTo>
                    <a:pt x="1767" y="199"/>
                    <a:pt x="15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8"/>
            <p:cNvSpPr/>
            <p:nvPr/>
          </p:nvSpPr>
          <p:spPr>
            <a:xfrm>
              <a:off x="3643219" y="3162954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1" y="1231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319"/>
                  </a:lnTo>
                  <a:cubicBezTo>
                    <a:pt x="1" y="1564"/>
                    <a:pt x="199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8" y="1564"/>
                    <a:pt x="1768" y="1319"/>
                  </a:cubicBezTo>
                  <a:lnTo>
                    <a:pt x="1768" y="443"/>
                  </a:lnTo>
                  <a:cubicBezTo>
                    <a:pt x="1768" y="199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8"/>
            <p:cNvSpPr/>
            <p:nvPr/>
          </p:nvSpPr>
          <p:spPr>
            <a:xfrm>
              <a:off x="3471743" y="3204314"/>
              <a:ext cx="87496" cy="87131"/>
            </a:xfrm>
            <a:custGeom>
              <a:avLst/>
              <a:gdLst/>
              <a:ahLst/>
              <a:cxnLst/>
              <a:rect l="l" t="t" r="r" b="b"/>
              <a:pathLst>
                <a:path w="2638" h="2627" extrusionOk="0">
                  <a:moveTo>
                    <a:pt x="2106" y="532"/>
                  </a:moveTo>
                  <a:lnTo>
                    <a:pt x="2106" y="1229"/>
                  </a:lnTo>
                  <a:lnTo>
                    <a:pt x="1680" y="1229"/>
                  </a:lnTo>
                  <a:cubicBezTo>
                    <a:pt x="1435" y="1229"/>
                    <a:pt x="1237" y="1429"/>
                    <a:pt x="1237" y="1673"/>
                  </a:cubicBezTo>
                  <a:lnTo>
                    <a:pt x="1237" y="2095"/>
                  </a:lnTo>
                  <a:lnTo>
                    <a:pt x="533" y="2095"/>
                  </a:lnTo>
                  <a:lnTo>
                    <a:pt x="533" y="1397"/>
                  </a:lnTo>
                  <a:lnTo>
                    <a:pt x="959" y="1397"/>
                  </a:lnTo>
                  <a:cubicBezTo>
                    <a:pt x="1203" y="1397"/>
                    <a:pt x="1401" y="1199"/>
                    <a:pt x="1401" y="954"/>
                  </a:cubicBezTo>
                  <a:lnTo>
                    <a:pt x="1401" y="532"/>
                  </a:lnTo>
                  <a:close/>
                  <a:moveTo>
                    <a:pt x="1313" y="0"/>
                  </a:moveTo>
                  <a:cubicBezTo>
                    <a:pt x="1069" y="0"/>
                    <a:pt x="871" y="199"/>
                    <a:pt x="871" y="443"/>
                  </a:cubicBezTo>
                  <a:lnTo>
                    <a:pt x="871" y="866"/>
                  </a:lnTo>
                  <a:lnTo>
                    <a:pt x="444" y="866"/>
                  </a:lnTo>
                  <a:cubicBezTo>
                    <a:pt x="200" y="866"/>
                    <a:pt x="1" y="1064"/>
                    <a:pt x="1" y="1308"/>
                  </a:cubicBezTo>
                  <a:lnTo>
                    <a:pt x="1" y="2184"/>
                  </a:lnTo>
                  <a:cubicBezTo>
                    <a:pt x="1" y="2429"/>
                    <a:pt x="200" y="2627"/>
                    <a:pt x="444" y="2627"/>
                  </a:cubicBezTo>
                  <a:lnTo>
                    <a:pt x="1325" y="2627"/>
                  </a:lnTo>
                  <a:cubicBezTo>
                    <a:pt x="1570" y="2627"/>
                    <a:pt x="1769" y="2429"/>
                    <a:pt x="1769" y="2184"/>
                  </a:cubicBezTo>
                  <a:lnTo>
                    <a:pt x="1769" y="1761"/>
                  </a:lnTo>
                  <a:lnTo>
                    <a:pt x="2194" y="1761"/>
                  </a:lnTo>
                  <a:cubicBezTo>
                    <a:pt x="2438" y="1761"/>
                    <a:pt x="2638" y="1563"/>
                    <a:pt x="2638" y="1319"/>
                  </a:cubicBezTo>
                  <a:lnTo>
                    <a:pt x="2638" y="443"/>
                  </a:lnTo>
                  <a:cubicBezTo>
                    <a:pt x="2638" y="199"/>
                    <a:pt x="2438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8"/>
            <p:cNvSpPr/>
            <p:nvPr/>
          </p:nvSpPr>
          <p:spPr>
            <a:xfrm>
              <a:off x="3375624" y="3216254"/>
              <a:ext cx="387960" cy="530912"/>
            </a:xfrm>
            <a:custGeom>
              <a:avLst/>
              <a:gdLst/>
              <a:ahLst/>
              <a:cxnLst/>
              <a:rect l="l" t="t" r="r" b="b"/>
              <a:pathLst>
                <a:path w="11697" h="16007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7401" y="1037"/>
                  </a:moveTo>
                  <a:lnTo>
                    <a:pt x="7401" y="1735"/>
                  </a:lnTo>
                  <a:lnTo>
                    <a:pt x="6697" y="1735"/>
                  </a:lnTo>
                  <a:lnTo>
                    <a:pt x="6697" y="1037"/>
                  </a:lnTo>
                  <a:close/>
                  <a:moveTo>
                    <a:pt x="5061" y="3567"/>
                  </a:moveTo>
                  <a:lnTo>
                    <a:pt x="5061" y="4398"/>
                  </a:lnTo>
                  <a:lnTo>
                    <a:pt x="3608" y="4398"/>
                  </a:lnTo>
                  <a:lnTo>
                    <a:pt x="3608" y="3567"/>
                  </a:lnTo>
                  <a:close/>
                  <a:moveTo>
                    <a:pt x="9137" y="4930"/>
                  </a:moveTo>
                  <a:lnTo>
                    <a:pt x="9137" y="5805"/>
                  </a:lnTo>
                  <a:cubicBezTo>
                    <a:pt x="9135" y="5816"/>
                    <a:pt x="9123" y="5838"/>
                    <a:pt x="9115" y="5846"/>
                  </a:cubicBezTo>
                  <a:lnTo>
                    <a:pt x="8244" y="6346"/>
                  </a:lnTo>
                  <a:cubicBezTo>
                    <a:pt x="8240" y="6346"/>
                    <a:pt x="8237" y="6345"/>
                    <a:pt x="8234" y="6345"/>
                  </a:cubicBezTo>
                  <a:lnTo>
                    <a:pt x="6994" y="6345"/>
                  </a:lnTo>
                  <a:cubicBezTo>
                    <a:pt x="6847" y="6345"/>
                    <a:pt x="6728" y="6464"/>
                    <a:pt x="6728" y="6611"/>
                  </a:cubicBezTo>
                  <a:cubicBezTo>
                    <a:pt x="6728" y="6759"/>
                    <a:pt x="6847" y="6877"/>
                    <a:pt x="6994" y="6877"/>
                  </a:cubicBezTo>
                  <a:lnTo>
                    <a:pt x="7320" y="6877"/>
                  </a:lnTo>
                  <a:lnTo>
                    <a:pt x="6443" y="7382"/>
                  </a:lnTo>
                  <a:cubicBezTo>
                    <a:pt x="6278" y="7478"/>
                    <a:pt x="6157" y="7686"/>
                    <a:pt x="6157" y="7878"/>
                  </a:cubicBezTo>
                  <a:lnTo>
                    <a:pt x="6157" y="8953"/>
                  </a:lnTo>
                  <a:lnTo>
                    <a:pt x="5561" y="8953"/>
                  </a:lnTo>
                  <a:lnTo>
                    <a:pt x="5561" y="7878"/>
                  </a:lnTo>
                  <a:cubicBezTo>
                    <a:pt x="5561" y="7686"/>
                    <a:pt x="5441" y="7478"/>
                    <a:pt x="5275" y="7382"/>
                  </a:cubicBezTo>
                  <a:lnTo>
                    <a:pt x="4398" y="6877"/>
                  </a:lnTo>
                  <a:lnTo>
                    <a:pt x="5363" y="6877"/>
                  </a:lnTo>
                  <a:cubicBezTo>
                    <a:pt x="5510" y="6877"/>
                    <a:pt x="5629" y="6758"/>
                    <a:pt x="5629" y="6612"/>
                  </a:cubicBezTo>
                  <a:cubicBezTo>
                    <a:pt x="5629" y="6464"/>
                    <a:pt x="5510" y="6346"/>
                    <a:pt x="5363" y="6346"/>
                  </a:cubicBezTo>
                  <a:lnTo>
                    <a:pt x="3580" y="6346"/>
                  </a:lnTo>
                  <a:cubicBezTo>
                    <a:pt x="3551" y="6346"/>
                    <a:pt x="3523" y="6350"/>
                    <a:pt x="3496" y="6359"/>
                  </a:cubicBezTo>
                  <a:lnTo>
                    <a:pt x="2604" y="5846"/>
                  </a:lnTo>
                  <a:cubicBezTo>
                    <a:pt x="2595" y="5838"/>
                    <a:pt x="2584" y="5817"/>
                    <a:pt x="2581" y="5805"/>
                  </a:cubicBezTo>
                  <a:lnTo>
                    <a:pt x="2581" y="4930"/>
                  </a:lnTo>
                  <a:lnTo>
                    <a:pt x="3077" y="4930"/>
                  </a:lnTo>
                  <a:lnTo>
                    <a:pt x="3077" y="5463"/>
                  </a:lnTo>
                  <a:cubicBezTo>
                    <a:pt x="3077" y="5610"/>
                    <a:pt x="3196" y="5729"/>
                    <a:pt x="3342" y="5729"/>
                  </a:cubicBezTo>
                  <a:cubicBezTo>
                    <a:pt x="3489" y="5729"/>
                    <a:pt x="3608" y="5610"/>
                    <a:pt x="3608" y="5463"/>
                  </a:cubicBezTo>
                  <a:lnTo>
                    <a:pt x="3608" y="4930"/>
                  </a:lnTo>
                  <a:lnTo>
                    <a:pt x="5061" y="4930"/>
                  </a:lnTo>
                  <a:lnTo>
                    <a:pt x="5061" y="5463"/>
                  </a:lnTo>
                  <a:cubicBezTo>
                    <a:pt x="5061" y="5610"/>
                    <a:pt x="5180" y="5729"/>
                    <a:pt x="5327" y="5729"/>
                  </a:cubicBezTo>
                  <a:cubicBezTo>
                    <a:pt x="5474" y="5729"/>
                    <a:pt x="5593" y="5610"/>
                    <a:pt x="5593" y="5463"/>
                  </a:cubicBezTo>
                  <a:lnTo>
                    <a:pt x="5593" y="4930"/>
                  </a:lnTo>
                  <a:lnTo>
                    <a:pt x="6783" y="4930"/>
                  </a:lnTo>
                  <a:lnTo>
                    <a:pt x="6783" y="5463"/>
                  </a:lnTo>
                  <a:cubicBezTo>
                    <a:pt x="6783" y="5610"/>
                    <a:pt x="6902" y="5729"/>
                    <a:pt x="7049" y="5729"/>
                  </a:cubicBezTo>
                  <a:cubicBezTo>
                    <a:pt x="7196" y="5729"/>
                    <a:pt x="7315" y="5610"/>
                    <a:pt x="7315" y="5463"/>
                  </a:cubicBezTo>
                  <a:lnTo>
                    <a:pt x="7315" y="4930"/>
                  </a:lnTo>
                  <a:lnTo>
                    <a:pt x="7951" y="4930"/>
                  </a:lnTo>
                  <a:lnTo>
                    <a:pt x="7951" y="5479"/>
                  </a:lnTo>
                  <a:cubicBezTo>
                    <a:pt x="7951" y="5626"/>
                    <a:pt x="8071" y="5745"/>
                    <a:pt x="8217" y="5745"/>
                  </a:cubicBezTo>
                  <a:cubicBezTo>
                    <a:pt x="8363" y="5745"/>
                    <a:pt x="8482" y="5626"/>
                    <a:pt x="8482" y="5479"/>
                  </a:cubicBezTo>
                  <a:lnTo>
                    <a:pt x="8482" y="4930"/>
                  </a:lnTo>
                  <a:close/>
                  <a:moveTo>
                    <a:pt x="443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320"/>
                  </a:lnTo>
                  <a:cubicBezTo>
                    <a:pt x="0" y="1563"/>
                    <a:pt x="199" y="1763"/>
                    <a:pt x="443" y="1763"/>
                  </a:cubicBezTo>
                  <a:lnTo>
                    <a:pt x="617" y="1763"/>
                  </a:lnTo>
                  <a:lnTo>
                    <a:pt x="617" y="2714"/>
                  </a:lnTo>
                  <a:cubicBezTo>
                    <a:pt x="617" y="2959"/>
                    <a:pt x="817" y="3157"/>
                    <a:pt x="1061" y="3157"/>
                  </a:cubicBezTo>
                  <a:lnTo>
                    <a:pt x="3077" y="3157"/>
                  </a:lnTo>
                  <a:lnTo>
                    <a:pt x="3077" y="4398"/>
                  </a:lnTo>
                  <a:lnTo>
                    <a:pt x="2491" y="4398"/>
                  </a:lnTo>
                  <a:cubicBezTo>
                    <a:pt x="2247" y="4398"/>
                    <a:pt x="2049" y="4596"/>
                    <a:pt x="2049" y="4841"/>
                  </a:cubicBezTo>
                  <a:lnTo>
                    <a:pt x="2049" y="5809"/>
                  </a:lnTo>
                  <a:cubicBezTo>
                    <a:pt x="2049" y="6001"/>
                    <a:pt x="2169" y="6209"/>
                    <a:pt x="2335" y="6305"/>
                  </a:cubicBezTo>
                  <a:lnTo>
                    <a:pt x="5006" y="7841"/>
                  </a:lnTo>
                  <a:cubicBezTo>
                    <a:pt x="5015" y="7849"/>
                    <a:pt x="5027" y="7870"/>
                    <a:pt x="5029" y="7881"/>
                  </a:cubicBezTo>
                  <a:lnTo>
                    <a:pt x="5029" y="9041"/>
                  </a:lnTo>
                  <a:cubicBezTo>
                    <a:pt x="5029" y="9184"/>
                    <a:pt x="5097" y="9311"/>
                    <a:pt x="5202" y="9392"/>
                  </a:cubicBezTo>
                  <a:lnTo>
                    <a:pt x="4920" y="9673"/>
                  </a:lnTo>
                  <a:cubicBezTo>
                    <a:pt x="4899" y="9693"/>
                    <a:pt x="4833" y="9720"/>
                    <a:pt x="4805" y="9721"/>
                  </a:cubicBezTo>
                  <a:lnTo>
                    <a:pt x="464" y="9721"/>
                  </a:lnTo>
                  <a:cubicBezTo>
                    <a:pt x="220" y="9721"/>
                    <a:pt x="21" y="9919"/>
                    <a:pt x="21" y="10163"/>
                  </a:cubicBezTo>
                  <a:lnTo>
                    <a:pt x="21" y="15564"/>
                  </a:lnTo>
                  <a:cubicBezTo>
                    <a:pt x="21" y="15809"/>
                    <a:pt x="220" y="16007"/>
                    <a:pt x="464" y="16007"/>
                  </a:cubicBezTo>
                  <a:lnTo>
                    <a:pt x="11253" y="16007"/>
                  </a:lnTo>
                  <a:cubicBezTo>
                    <a:pt x="11498" y="16007"/>
                    <a:pt x="11696" y="15809"/>
                    <a:pt x="11696" y="15564"/>
                  </a:cubicBezTo>
                  <a:lnTo>
                    <a:pt x="11696" y="14483"/>
                  </a:lnTo>
                  <a:cubicBezTo>
                    <a:pt x="11696" y="14336"/>
                    <a:pt x="11577" y="14217"/>
                    <a:pt x="11430" y="14217"/>
                  </a:cubicBezTo>
                  <a:cubicBezTo>
                    <a:pt x="11283" y="14217"/>
                    <a:pt x="11165" y="14336"/>
                    <a:pt x="11165" y="14483"/>
                  </a:cubicBezTo>
                  <a:lnTo>
                    <a:pt x="11165" y="15476"/>
                  </a:lnTo>
                  <a:lnTo>
                    <a:pt x="553" y="15476"/>
                  </a:lnTo>
                  <a:lnTo>
                    <a:pt x="553" y="10253"/>
                  </a:lnTo>
                  <a:lnTo>
                    <a:pt x="4805" y="10253"/>
                  </a:lnTo>
                  <a:cubicBezTo>
                    <a:pt x="4974" y="10253"/>
                    <a:pt x="5175" y="10170"/>
                    <a:pt x="5295" y="10050"/>
                  </a:cubicBezTo>
                  <a:lnTo>
                    <a:pt x="5859" y="9489"/>
                  </a:lnTo>
                  <a:lnTo>
                    <a:pt x="6423" y="10050"/>
                  </a:lnTo>
                  <a:cubicBezTo>
                    <a:pt x="6542" y="10170"/>
                    <a:pt x="6744" y="10253"/>
                    <a:pt x="6913" y="10253"/>
                  </a:cubicBezTo>
                  <a:lnTo>
                    <a:pt x="11165" y="10253"/>
                  </a:lnTo>
                  <a:lnTo>
                    <a:pt x="11165" y="12711"/>
                  </a:lnTo>
                  <a:cubicBezTo>
                    <a:pt x="11165" y="12858"/>
                    <a:pt x="11284" y="12977"/>
                    <a:pt x="11431" y="12977"/>
                  </a:cubicBezTo>
                  <a:cubicBezTo>
                    <a:pt x="11578" y="12977"/>
                    <a:pt x="11696" y="12858"/>
                    <a:pt x="11696" y="12711"/>
                  </a:cubicBezTo>
                  <a:lnTo>
                    <a:pt x="11696" y="10164"/>
                  </a:lnTo>
                  <a:cubicBezTo>
                    <a:pt x="11696" y="9920"/>
                    <a:pt x="11498" y="9721"/>
                    <a:pt x="11253" y="9721"/>
                  </a:cubicBezTo>
                  <a:lnTo>
                    <a:pt x="6913" y="9721"/>
                  </a:lnTo>
                  <a:cubicBezTo>
                    <a:pt x="6885" y="9721"/>
                    <a:pt x="6819" y="9693"/>
                    <a:pt x="6797" y="9674"/>
                  </a:cubicBezTo>
                  <a:lnTo>
                    <a:pt x="6515" y="9391"/>
                  </a:lnTo>
                  <a:cubicBezTo>
                    <a:pt x="6621" y="9311"/>
                    <a:pt x="6689" y="9184"/>
                    <a:pt x="6689" y="9041"/>
                  </a:cubicBezTo>
                  <a:lnTo>
                    <a:pt x="6689" y="7881"/>
                  </a:lnTo>
                  <a:cubicBezTo>
                    <a:pt x="6691" y="7870"/>
                    <a:pt x="6703" y="7849"/>
                    <a:pt x="6712" y="7841"/>
                  </a:cubicBezTo>
                  <a:lnTo>
                    <a:pt x="9383" y="6305"/>
                  </a:lnTo>
                  <a:cubicBezTo>
                    <a:pt x="9549" y="6208"/>
                    <a:pt x="9669" y="6000"/>
                    <a:pt x="9669" y="5809"/>
                  </a:cubicBezTo>
                  <a:lnTo>
                    <a:pt x="9669" y="4841"/>
                  </a:lnTo>
                  <a:cubicBezTo>
                    <a:pt x="9669" y="4596"/>
                    <a:pt x="9471" y="4398"/>
                    <a:pt x="9227" y="4398"/>
                  </a:cubicBezTo>
                  <a:lnTo>
                    <a:pt x="8482" y="4398"/>
                  </a:lnTo>
                  <a:lnTo>
                    <a:pt x="8482" y="3347"/>
                  </a:lnTo>
                  <a:lnTo>
                    <a:pt x="8766" y="3347"/>
                  </a:lnTo>
                  <a:cubicBezTo>
                    <a:pt x="8913" y="3347"/>
                    <a:pt x="9032" y="3228"/>
                    <a:pt x="9032" y="3081"/>
                  </a:cubicBezTo>
                  <a:cubicBezTo>
                    <a:pt x="9032" y="2934"/>
                    <a:pt x="8913" y="2815"/>
                    <a:pt x="8766" y="2815"/>
                  </a:cubicBezTo>
                  <a:lnTo>
                    <a:pt x="8394" y="2815"/>
                  </a:lnTo>
                  <a:cubicBezTo>
                    <a:pt x="8150" y="2815"/>
                    <a:pt x="7950" y="3014"/>
                    <a:pt x="7950" y="3259"/>
                  </a:cubicBezTo>
                  <a:lnTo>
                    <a:pt x="7950" y="4398"/>
                  </a:lnTo>
                  <a:lnTo>
                    <a:pt x="7315" y="4398"/>
                  </a:lnTo>
                  <a:lnTo>
                    <a:pt x="7315" y="2267"/>
                  </a:lnTo>
                  <a:lnTo>
                    <a:pt x="7489" y="2267"/>
                  </a:lnTo>
                  <a:cubicBezTo>
                    <a:pt x="7734" y="2267"/>
                    <a:pt x="7933" y="2069"/>
                    <a:pt x="7933" y="1824"/>
                  </a:cubicBezTo>
                  <a:lnTo>
                    <a:pt x="7933" y="948"/>
                  </a:lnTo>
                  <a:cubicBezTo>
                    <a:pt x="7933" y="704"/>
                    <a:pt x="7734" y="506"/>
                    <a:pt x="7489" y="506"/>
                  </a:cubicBezTo>
                  <a:lnTo>
                    <a:pt x="6609" y="506"/>
                  </a:lnTo>
                  <a:cubicBezTo>
                    <a:pt x="6364" y="506"/>
                    <a:pt x="6165" y="704"/>
                    <a:pt x="6165" y="948"/>
                  </a:cubicBezTo>
                  <a:lnTo>
                    <a:pt x="6165" y="1824"/>
                  </a:lnTo>
                  <a:cubicBezTo>
                    <a:pt x="6165" y="2069"/>
                    <a:pt x="6364" y="2267"/>
                    <a:pt x="6609" y="2267"/>
                  </a:cubicBezTo>
                  <a:lnTo>
                    <a:pt x="6783" y="2267"/>
                  </a:lnTo>
                  <a:lnTo>
                    <a:pt x="6783" y="4398"/>
                  </a:lnTo>
                  <a:lnTo>
                    <a:pt x="5593" y="4398"/>
                  </a:lnTo>
                  <a:lnTo>
                    <a:pt x="5593" y="3478"/>
                  </a:lnTo>
                  <a:cubicBezTo>
                    <a:pt x="5593" y="3234"/>
                    <a:pt x="5395" y="3035"/>
                    <a:pt x="5151" y="3035"/>
                  </a:cubicBezTo>
                  <a:lnTo>
                    <a:pt x="3606" y="3035"/>
                  </a:lnTo>
                  <a:cubicBezTo>
                    <a:pt x="3589" y="2807"/>
                    <a:pt x="3398" y="2626"/>
                    <a:pt x="3165" y="2626"/>
                  </a:cubicBezTo>
                  <a:lnTo>
                    <a:pt x="1149" y="2626"/>
                  </a:lnTo>
                  <a:lnTo>
                    <a:pt x="1149" y="1763"/>
                  </a:lnTo>
                  <a:lnTo>
                    <a:pt x="1324" y="1763"/>
                  </a:lnTo>
                  <a:cubicBezTo>
                    <a:pt x="1568" y="1763"/>
                    <a:pt x="1767" y="1564"/>
                    <a:pt x="1767" y="1320"/>
                  </a:cubicBezTo>
                  <a:lnTo>
                    <a:pt x="1767" y="444"/>
                  </a:lnTo>
                  <a:cubicBezTo>
                    <a:pt x="1767" y="200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8"/>
            <p:cNvSpPr/>
            <p:nvPr/>
          </p:nvSpPr>
          <p:spPr>
            <a:xfrm>
              <a:off x="3418576" y="3584181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1"/>
                  </a:moveTo>
                  <a:cubicBezTo>
                    <a:pt x="118" y="1"/>
                    <a:pt x="0" y="119"/>
                    <a:pt x="0" y="266"/>
                  </a:cubicBezTo>
                  <a:cubicBezTo>
                    <a:pt x="0" y="412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2"/>
                    <a:pt x="1918" y="266"/>
                  </a:cubicBezTo>
                  <a:cubicBezTo>
                    <a:pt x="1919" y="119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8"/>
            <p:cNvSpPr/>
            <p:nvPr/>
          </p:nvSpPr>
          <p:spPr>
            <a:xfrm>
              <a:off x="3418576" y="3617879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6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8"/>
            <p:cNvSpPr/>
            <p:nvPr/>
          </p:nvSpPr>
          <p:spPr>
            <a:xfrm>
              <a:off x="3418576" y="3651578"/>
              <a:ext cx="63682" cy="17678"/>
            </a:xfrm>
            <a:custGeom>
              <a:avLst/>
              <a:gdLst/>
              <a:ahLst/>
              <a:cxnLst/>
              <a:rect l="l" t="t" r="r" b="b"/>
              <a:pathLst>
                <a:path w="1920" h="533" extrusionOk="0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7"/>
                  </a:cubicBezTo>
                  <a:cubicBezTo>
                    <a:pt x="1919" y="120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8"/>
            <p:cNvSpPr/>
            <p:nvPr/>
          </p:nvSpPr>
          <p:spPr>
            <a:xfrm>
              <a:off x="3418576" y="3685309"/>
              <a:ext cx="63682" cy="17612"/>
            </a:xfrm>
            <a:custGeom>
              <a:avLst/>
              <a:gdLst/>
              <a:ahLst/>
              <a:cxnLst/>
              <a:rect l="l" t="t" r="r" b="b"/>
              <a:pathLst>
                <a:path w="1920" h="531" extrusionOk="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cubicBezTo>
                    <a:pt x="0" y="412"/>
                    <a:pt x="118" y="531"/>
                    <a:pt x="265" y="531"/>
                  </a:cubicBezTo>
                  <a:lnTo>
                    <a:pt x="1653" y="531"/>
                  </a:lnTo>
                  <a:cubicBezTo>
                    <a:pt x="1799" y="531"/>
                    <a:pt x="1918" y="412"/>
                    <a:pt x="1918" y="265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8"/>
            <p:cNvSpPr/>
            <p:nvPr/>
          </p:nvSpPr>
          <p:spPr>
            <a:xfrm>
              <a:off x="3501096" y="3584181"/>
              <a:ext cx="112471" cy="17645"/>
            </a:xfrm>
            <a:custGeom>
              <a:avLst/>
              <a:gdLst/>
              <a:ahLst/>
              <a:cxnLst/>
              <a:rect l="l" t="t" r="r" b="b"/>
              <a:pathLst>
                <a:path w="3391" h="532" extrusionOk="0">
                  <a:moveTo>
                    <a:pt x="267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3124" y="532"/>
                  </a:lnTo>
                  <a:cubicBezTo>
                    <a:pt x="3271" y="532"/>
                    <a:pt x="3390" y="412"/>
                    <a:pt x="3390" y="266"/>
                  </a:cubicBezTo>
                  <a:cubicBezTo>
                    <a:pt x="3390" y="119"/>
                    <a:pt x="3271" y="1"/>
                    <a:pt x="3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8"/>
            <p:cNvSpPr/>
            <p:nvPr/>
          </p:nvSpPr>
          <p:spPr>
            <a:xfrm>
              <a:off x="3627630" y="3584181"/>
              <a:ext cx="93731" cy="17645"/>
            </a:xfrm>
            <a:custGeom>
              <a:avLst/>
              <a:gdLst/>
              <a:ahLst/>
              <a:cxnLst/>
              <a:rect l="l" t="t" r="r" b="b"/>
              <a:pathLst>
                <a:path w="2826" h="532" extrusionOk="0">
                  <a:moveTo>
                    <a:pt x="266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560" y="532"/>
                  </a:lnTo>
                  <a:cubicBezTo>
                    <a:pt x="2707" y="532"/>
                    <a:pt x="2826" y="412"/>
                    <a:pt x="2826" y="266"/>
                  </a:cubicBezTo>
                  <a:cubicBezTo>
                    <a:pt x="2826" y="119"/>
                    <a:pt x="2707" y="1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8"/>
            <p:cNvSpPr/>
            <p:nvPr/>
          </p:nvSpPr>
          <p:spPr>
            <a:xfrm>
              <a:off x="3501096" y="3617879"/>
              <a:ext cx="218176" cy="17645"/>
            </a:xfrm>
            <a:custGeom>
              <a:avLst/>
              <a:gdLst/>
              <a:ahLst/>
              <a:cxnLst/>
              <a:rect l="l" t="t" r="r" b="b"/>
              <a:pathLst>
                <a:path w="6578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6311" y="532"/>
                  </a:lnTo>
                  <a:cubicBezTo>
                    <a:pt x="6458" y="532"/>
                    <a:pt x="6577" y="413"/>
                    <a:pt x="6577" y="266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8"/>
            <p:cNvSpPr/>
            <p:nvPr/>
          </p:nvSpPr>
          <p:spPr>
            <a:xfrm>
              <a:off x="3501096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8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8"/>
            <p:cNvSpPr/>
            <p:nvPr/>
          </p:nvSpPr>
          <p:spPr>
            <a:xfrm>
              <a:off x="3590217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7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8"/>
            <p:cNvSpPr/>
            <p:nvPr/>
          </p:nvSpPr>
          <p:spPr>
            <a:xfrm>
              <a:off x="3680367" y="3651578"/>
              <a:ext cx="38905" cy="17678"/>
            </a:xfrm>
            <a:custGeom>
              <a:avLst/>
              <a:gdLst/>
              <a:ahLst/>
              <a:cxnLst/>
              <a:rect l="l" t="t" r="r" b="b"/>
              <a:pathLst>
                <a:path w="1173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906" y="532"/>
                  </a:lnTo>
                  <a:cubicBezTo>
                    <a:pt x="1053" y="532"/>
                    <a:pt x="1172" y="413"/>
                    <a:pt x="1172" y="267"/>
                  </a:cubicBezTo>
                  <a:cubicBezTo>
                    <a:pt x="1172" y="120"/>
                    <a:pt x="1053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8"/>
            <p:cNvSpPr/>
            <p:nvPr/>
          </p:nvSpPr>
          <p:spPr>
            <a:xfrm>
              <a:off x="3501096" y="3685309"/>
              <a:ext cx="218176" cy="17612"/>
            </a:xfrm>
            <a:custGeom>
              <a:avLst/>
              <a:gdLst/>
              <a:ahLst/>
              <a:cxnLst/>
              <a:rect l="l" t="t" r="r" b="b"/>
              <a:pathLst>
                <a:path w="6578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7" y="531"/>
                  </a:cubicBezTo>
                  <a:lnTo>
                    <a:pt x="6311" y="531"/>
                  </a:lnTo>
                  <a:cubicBezTo>
                    <a:pt x="6458" y="531"/>
                    <a:pt x="6577" y="412"/>
                    <a:pt x="6577" y="265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8"/>
            <p:cNvSpPr/>
            <p:nvPr/>
          </p:nvSpPr>
          <p:spPr>
            <a:xfrm>
              <a:off x="3704546" y="3221495"/>
              <a:ext cx="59735" cy="105771"/>
            </a:xfrm>
            <a:custGeom>
              <a:avLst/>
              <a:gdLst/>
              <a:ahLst/>
              <a:cxnLst/>
              <a:rect l="l" t="t" r="r" b="b"/>
              <a:pathLst>
                <a:path w="1801" h="3189" extrusionOk="0">
                  <a:moveTo>
                    <a:pt x="1270" y="533"/>
                  </a:moveTo>
                  <a:lnTo>
                    <a:pt x="1270" y="1231"/>
                  </a:lnTo>
                  <a:lnTo>
                    <a:pt x="565" y="1231"/>
                  </a:lnTo>
                  <a:lnTo>
                    <a:pt x="565" y="533"/>
                  </a:lnTo>
                  <a:close/>
                  <a:moveTo>
                    <a:pt x="476" y="1"/>
                  </a:moveTo>
                  <a:cubicBezTo>
                    <a:pt x="233" y="1"/>
                    <a:pt x="34" y="200"/>
                    <a:pt x="34" y="444"/>
                  </a:cubicBezTo>
                  <a:lnTo>
                    <a:pt x="34" y="1320"/>
                  </a:lnTo>
                  <a:cubicBezTo>
                    <a:pt x="34" y="1564"/>
                    <a:pt x="233" y="1763"/>
                    <a:pt x="476" y="1763"/>
                  </a:cubicBezTo>
                  <a:lnTo>
                    <a:pt x="626" y="1763"/>
                  </a:lnTo>
                  <a:lnTo>
                    <a:pt x="626" y="2657"/>
                  </a:lnTo>
                  <a:lnTo>
                    <a:pt x="267" y="2657"/>
                  </a:lnTo>
                  <a:cubicBezTo>
                    <a:pt x="120" y="2657"/>
                    <a:pt x="1" y="2776"/>
                    <a:pt x="1" y="2923"/>
                  </a:cubicBezTo>
                  <a:cubicBezTo>
                    <a:pt x="1" y="3070"/>
                    <a:pt x="120" y="3189"/>
                    <a:pt x="267" y="3189"/>
                  </a:cubicBezTo>
                  <a:lnTo>
                    <a:pt x="714" y="3189"/>
                  </a:lnTo>
                  <a:cubicBezTo>
                    <a:pt x="959" y="3189"/>
                    <a:pt x="1157" y="2991"/>
                    <a:pt x="1157" y="2746"/>
                  </a:cubicBezTo>
                  <a:lnTo>
                    <a:pt x="1157" y="1763"/>
                  </a:lnTo>
                  <a:lnTo>
                    <a:pt x="1358" y="1763"/>
                  </a:lnTo>
                  <a:cubicBezTo>
                    <a:pt x="1602" y="1763"/>
                    <a:pt x="1801" y="1564"/>
                    <a:pt x="1801" y="1320"/>
                  </a:cubicBezTo>
                  <a:lnTo>
                    <a:pt x="1801" y="444"/>
                  </a:lnTo>
                  <a:cubicBezTo>
                    <a:pt x="1801" y="200"/>
                    <a:pt x="1602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998;p58">
            <a:extLst>
              <a:ext uri="{FF2B5EF4-FFF2-40B4-BE49-F238E27FC236}">
                <a16:creationId xmlns:a16="http://schemas.microsoft.com/office/drawing/2014/main" id="{F33D8C79-E57E-4BF1-1073-58AE29455D62}"/>
              </a:ext>
            </a:extLst>
          </p:cNvPr>
          <p:cNvSpPr/>
          <p:nvPr/>
        </p:nvSpPr>
        <p:spPr>
          <a:xfrm>
            <a:off x="4833886" y="3521033"/>
            <a:ext cx="3108894" cy="638700"/>
          </a:xfrm>
          <a:prstGeom prst="roundRect">
            <a:avLst>
              <a:gd name="adj" fmla="val 5000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Google Shape;2007;p58">
            <a:extLst>
              <a:ext uri="{FF2B5EF4-FFF2-40B4-BE49-F238E27FC236}">
                <a16:creationId xmlns:a16="http://schemas.microsoft.com/office/drawing/2014/main" id="{19F6BD55-3556-8A34-51DE-F8FB408DE521}"/>
              </a:ext>
            </a:extLst>
          </p:cNvPr>
          <p:cNvCxnSpPr>
            <a:cxnSpLocks/>
          </p:cNvCxnSpPr>
          <p:nvPr/>
        </p:nvCxnSpPr>
        <p:spPr>
          <a:xfrm>
            <a:off x="4371715" y="3862236"/>
            <a:ext cx="38689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5" name="Google Shape;2004;p58">
            <a:extLst>
              <a:ext uri="{FF2B5EF4-FFF2-40B4-BE49-F238E27FC236}">
                <a16:creationId xmlns:a16="http://schemas.microsoft.com/office/drawing/2014/main" id="{F258BFEA-AB03-4CDE-5CFF-4664FD63DD19}"/>
              </a:ext>
            </a:extLst>
          </p:cNvPr>
          <p:cNvSpPr txBox="1"/>
          <p:nvPr/>
        </p:nvSpPr>
        <p:spPr>
          <a:xfrm>
            <a:off x="2883158" y="3602577"/>
            <a:ext cx="1484199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STAGE 4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2003;p58">
            <a:extLst>
              <a:ext uri="{FF2B5EF4-FFF2-40B4-BE49-F238E27FC236}">
                <a16:creationId xmlns:a16="http://schemas.microsoft.com/office/drawing/2014/main" id="{F373C618-C86C-1098-A295-777F5461E2D5}"/>
              </a:ext>
            </a:extLst>
          </p:cNvPr>
          <p:cNvSpPr txBox="1"/>
          <p:nvPr/>
        </p:nvSpPr>
        <p:spPr>
          <a:xfrm>
            <a:off x="618870" y="3602578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2003;p58">
            <a:extLst>
              <a:ext uri="{FF2B5EF4-FFF2-40B4-BE49-F238E27FC236}">
                <a16:creationId xmlns:a16="http://schemas.microsoft.com/office/drawing/2014/main" id="{8F7FF029-F951-05E5-809A-CBB242A847B3}"/>
              </a:ext>
            </a:extLst>
          </p:cNvPr>
          <p:cNvSpPr txBox="1"/>
          <p:nvPr/>
        </p:nvSpPr>
        <p:spPr>
          <a:xfrm>
            <a:off x="615544" y="432468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Product Launch and Maintenance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2004;p58">
            <a:extLst>
              <a:ext uri="{FF2B5EF4-FFF2-40B4-BE49-F238E27FC236}">
                <a16:creationId xmlns:a16="http://schemas.microsoft.com/office/drawing/2014/main" id="{62AC1C33-905B-CD47-98BE-45B22AE47B98}"/>
              </a:ext>
            </a:extLst>
          </p:cNvPr>
          <p:cNvSpPr txBox="1"/>
          <p:nvPr/>
        </p:nvSpPr>
        <p:spPr>
          <a:xfrm>
            <a:off x="2876937" y="4361472"/>
            <a:ext cx="1484199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STAGE 5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" name="Google Shape;1998;p58">
            <a:extLst>
              <a:ext uri="{FF2B5EF4-FFF2-40B4-BE49-F238E27FC236}">
                <a16:creationId xmlns:a16="http://schemas.microsoft.com/office/drawing/2014/main" id="{FFFCBE81-EE52-4B0E-D848-D2D76390AD33}"/>
              </a:ext>
            </a:extLst>
          </p:cNvPr>
          <p:cNvSpPr/>
          <p:nvPr/>
        </p:nvSpPr>
        <p:spPr>
          <a:xfrm>
            <a:off x="4557064" y="4270599"/>
            <a:ext cx="3607221" cy="638700"/>
          </a:xfrm>
          <a:prstGeom prst="roundRect">
            <a:avLst>
              <a:gd name="adj" fmla="val 5000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4546;p83">
            <a:extLst>
              <a:ext uri="{FF2B5EF4-FFF2-40B4-BE49-F238E27FC236}">
                <a16:creationId xmlns:a16="http://schemas.microsoft.com/office/drawing/2014/main" id="{C456C459-A858-A579-0C1B-465BF7F5F8AA}"/>
              </a:ext>
            </a:extLst>
          </p:cNvPr>
          <p:cNvGrpSpPr/>
          <p:nvPr/>
        </p:nvGrpSpPr>
        <p:grpSpPr>
          <a:xfrm>
            <a:off x="6214419" y="4363991"/>
            <a:ext cx="599672" cy="457810"/>
            <a:chOff x="5626763" y="2013829"/>
            <a:chExt cx="351722" cy="274788"/>
          </a:xfrm>
        </p:grpSpPr>
        <p:sp>
          <p:nvSpPr>
            <p:cNvPr id="21" name="Google Shape;14547;p83">
              <a:extLst>
                <a:ext uri="{FF2B5EF4-FFF2-40B4-BE49-F238E27FC236}">
                  <a16:creationId xmlns:a16="http://schemas.microsoft.com/office/drawing/2014/main" id="{4B6EFF0D-BD24-7F7D-E9CF-A14EE4F1B016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548;p83">
              <a:extLst>
                <a:ext uri="{FF2B5EF4-FFF2-40B4-BE49-F238E27FC236}">
                  <a16:creationId xmlns:a16="http://schemas.microsoft.com/office/drawing/2014/main" id="{A0C9C62F-44C7-B08C-1D68-C7F8BB5D9BCC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549;p83">
              <a:extLst>
                <a:ext uri="{FF2B5EF4-FFF2-40B4-BE49-F238E27FC236}">
                  <a16:creationId xmlns:a16="http://schemas.microsoft.com/office/drawing/2014/main" id="{86965B1B-48B1-73AC-4B0B-68FA59575018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550;p83">
              <a:extLst>
                <a:ext uri="{FF2B5EF4-FFF2-40B4-BE49-F238E27FC236}">
                  <a16:creationId xmlns:a16="http://schemas.microsoft.com/office/drawing/2014/main" id="{399458CC-9371-8F56-5AC2-C73EA26F6988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551;p83">
              <a:extLst>
                <a:ext uri="{FF2B5EF4-FFF2-40B4-BE49-F238E27FC236}">
                  <a16:creationId xmlns:a16="http://schemas.microsoft.com/office/drawing/2014/main" id="{130FB608-044D-0CF2-4FEF-5C7906F0848A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552;p83">
              <a:extLst>
                <a:ext uri="{FF2B5EF4-FFF2-40B4-BE49-F238E27FC236}">
                  <a16:creationId xmlns:a16="http://schemas.microsoft.com/office/drawing/2014/main" id="{4C07F341-CFFB-62F5-4884-A78501102910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553;p83">
              <a:extLst>
                <a:ext uri="{FF2B5EF4-FFF2-40B4-BE49-F238E27FC236}">
                  <a16:creationId xmlns:a16="http://schemas.microsoft.com/office/drawing/2014/main" id="{DE4042E8-9BCC-5AD6-0DB0-E6B7AFFA9BA4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554;p83">
              <a:extLst>
                <a:ext uri="{FF2B5EF4-FFF2-40B4-BE49-F238E27FC236}">
                  <a16:creationId xmlns:a16="http://schemas.microsoft.com/office/drawing/2014/main" id="{E84991D3-6E04-2496-66D0-87992B7AD0AB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555;p83">
              <a:extLst>
                <a:ext uri="{FF2B5EF4-FFF2-40B4-BE49-F238E27FC236}">
                  <a16:creationId xmlns:a16="http://schemas.microsoft.com/office/drawing/2014/main" id="{ADA38AB1-0501-A429-057C-EE3E29C3025E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556;p83">
              <a:extLst>
                <a:ext uri="{FF2B5EF4-FFF2-40B4-BE49-F238E27FC236}">
                  <a16:creationId xmlns:a16="http://schemas.microsoft.com/office/drawing/2014/main" id="{DD301423-5B2C-2915-A175-D33C8E3C123F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2034;p58">
            <a:extLst>
              <a:ext uri="{FF2B5EF4-FFF2-40B4-BE49-F238E27FC236}">
                <a16:creationId xmlns:a16="http://schemas.microsoft.com/office/drawing/2014/main" id="{2FED0099-7DAA-EDD2-A186-8C391A14AA89}"/>
              </a:ext>
            </a:extLst>
          </p:cNvPr>
          <p:cNvGrpSpPr/>
          <p:nvPr/>
        </p:nvGrpSpPr>
        <p:grpSpPr>
          <a:xfrm>
            <a:off x="6385508" y="3611241"/>
            <a:ext cx="364212" cy="457211"/>
            <a:chOff x="2636386" y="3145176"/>
            <a:chExt cx="478408" cy="601990"/>
          </a:xfrm>
        </p:grpSpPr>
        <p:sp>
          <p:nvSpPr>
            <p:cNvPr id="32" name="Google Shape;2035;p58">
              <a:extLst>
                <a:ext uri="{FF2B5EF4-FFF2-40B4-BE49-F238E27FC236}">
                  <a16:creationId xmlns:a16="http://schemas.microsoft.com/office/drawing/2014/main" id="{6D6F6147-B76B-5BC3-08F1-34A9946B1971}"/>
                </a:ext>
              </a:extLst>
            </p:cNvPr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6;p58">
              <a:extLst>
                <a:ext uri="{FF2B5EF4-FFF2-40B4-BE49-F238E27FC236}">
                  <a16:creationId xmlns:a16="http://schemas.microsoft.com/office/drawing/2014/main" id="{A14DF139-949B-CF1D-6562-5B9D7DD894CF}"/>
                </a:ext>
              </a:extLst>
            </p:cNvPr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7;p58">
              <a:extLst>
                <a:ext uri="{FF2B5EF4-FFF2-40B4-BE49-F238E27FC236}">
                  <a16:creationId xmlns:a16="http://schemas.microsoft.com/office/drawing/2014/main" id="{5A0B55C1-D3FD-5722-4496-3645C66A2CDB}"/>
                </a:ext>
              </a:extLst>
            </p:cNvPr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;p58">
              <a:extLst>
                <a:ext uri="{FF2B5EF4-FFF2-40B4-BE49-F238E27FC236}">
                  <a16:creationId xmlns:a16="http://schemas.microsoft.com/office/drawing/2014/main" id="{7ECE5E51-B6E7-6B0E-8D4B-216C923549E2}"/>
                </a:ext>
              </a:extLst>
            </p:cNvPr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9;p58">
              <a:extLst>
                <a:ext uri="{FF2B5EF4-FFF2-40B4-BE49-F238E27FC236}">
                  <a16:creationId xmlns:a16="http://schemas.microsoft.com/office/drawing/2014/main" id="{890D5274-9BF8-65AE-0641-93A54BFCB50C}"/>
                </a:ext>
              </a:extLst>
            </p:cNvPr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" name="Google Shape;2007;p58">
            <a:extLst>
              <a:ext uri="{FF2B5EF4-FFF2-40B4-BE49-F238E27FC236}">
                <a16:creationId xmlns:a16="http://schemas.microsoft.com/office/drawing/2014/main" id="{B368604D-4EB0-CBF4-7C23-339935080D98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4361136" y="4589949"/>
            <a:ext cx="195928" cy="1377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369527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CC0DD-7DE2-7323-6168-34ADC826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Timeline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AFB0AC-C56F-DC5D-5663-0245BC132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3" y="2043404"/>
            <a:ext cx="8961519" cy="233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622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CC0DD-7DE2-7323-6168-34ADC8268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74186"/>
            <a:ext cx="7717500" cy="572700"/>
          </a:xfrm>
        </p:spPr>
        <p:txBody>
          <a:bodyPr/>
          <a:lstStyle/>
          <a:p>
            <a:r>
              <a:rPr lang="en-IN" dirty="0"/>
              <a:t>Project Resources Allocation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07C1D-804C-AB59-02EF-90E3F62B63DC}"/>
              </a:ext>
            </a:extLst>
          </p:cNvPr>
          <p:cNvSpPr txBox="1"/>
          <p:nvPr/>
        </p:nvSpPr>
        <p:spPr>
          <a:xfrm>
            <a:off x="713250" y="1987423"/>
            <a:ext cx="377058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Montserrat Medium" panose="00000600000000000000" pitchFamily="2" charset="0"/>
              </a:rPr>
              <a:t>Human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Montserrat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Project Manager</a:t>
            </a:r>
            <a:endParaRPr lang="en-IN" sz="1800" dirty="0">
              <a:solidFill>
                <a:schemeClr val="tx1"/>
              </a:solidFill>
              <a:latin typeface="Montserrat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Software Developers</a:t>
            </a:r>
            <a:endParaRPr lang="en-IN" sz="1800" dirty="0">
              <a:solidFill>
                <a:schemeClr val="tx1"/>
              </a:solidFill>
              <a:latin typeface="Montserrat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UI/UX Designers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Quality Assurance Engineer</a:t>
            </a:r>
            <a:r>
              <a:rPr lang="en-IN" dirty="0">
                <a:solidFill>
                  <a:schemeClr val="tx1"/>
                </a:solidFill>
                <a:latin typeface="Montserrat Medium" panose="00000600000000000000" pitchFamily="2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1127F-0C22-824E-355C-3CE8B0137D34}"/>
              </a:ext>
            </a:extLst>
          </p:cNvPr>
          <p:cNvSpPr txBox="1"/>
          <p:nvPr/>
        </p:nvSpPr>
        <p:spPr>
          <a:xfrm>
            <a:off x="4839702" y="1987423"/>
            <a:ext cx="35910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Montserrat Medium" panose="00000600000000000000" pitchFamily="2" charset="0"/>
              </a:rPr>
              <a:t>Technical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Montserrat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Cloud Computing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Development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Testing Tools</a:t>
            </a:r>
          </a:p>
        </p:txBody>
      </p:sp>
      <p:pic>
        <p:nvPicPr>
          <p:cNvPr id="5" name="Google Shape;2018;p58">
            <a:extLst>
              <a:ext uri="{FF2B5EF4-FFF2-40B4-BE49-F238E27FC236}">
                <a16:creationId xmlns:a16="http://schemas.microsoft.com/office/drawing/2014/main" id="{D7CCF3B0-25BD-19CD-7C4D-F64D597D149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8647" t="7960" r="8852" b="8336"/>
          <a:stretch/>
        </p:blipFill>
        <p:spPr>
          <a:xfrm rot="20193487">
            <a:off x="6949185" y="4272522"/>
            <a:ext cx="1118471" cy="793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94;p58">
            <a:extLst>
              <a:ext uri="{FF2B5EF4-FFF2-40B4-BE49-F238E27FC236}">
                <a16:creationId xmlns:a16="http://schemas.microsoft.com/office/drawing/2014/main" id="{D13FDAE5-123A-B6BB-344F-C1CA552925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460671" y="3273045"/>
            <a:ext cx="1573807" cy="1517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6720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3552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Management </a:t>
            </a:r>
            <a:endParaRPr/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91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9"/>
          <p:cNvSpPr/>
          <p:nvPr/>
        </p:nvSpPr>
        <p:spPr>
          <a:xfrm rot="5400000">
            <a:off x="1496537" y="852653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39"/>
          <p:cNvSpPr/>
          <p:nvPr/>
        </p:nvSpPr>
        <p:spPr>
          <a:xfrm rot="5400000">
            <a:off x="4093948" y="878778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39"/>
          <p:cNvSpPr/>
          <p:nvPr/>
        </p:nvSpPr>
        <p:spPr>
          <a:xfrm rot="5400000">
            <a:off x="6691361" y="913615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9"/>
          <p:cNvSpPr txBox="1">
            <a:spLocks noGrp="1"/>
          </p:cNvSpPr>
          <p:nvPr>
            <p:ph type="title"/>
          </p:nvPr>
        </p:nvSpPr>
        <p:spPr>
          <a:xfrm>
            <a:off x="720000" y="82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Types of Risk</a:t>
            </a:r>
            <a:endParaRPr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4"/>
          </p:nvPr>
        </p:nvSpPr>
        <p:spPr>
          <a:xfrm>
            <a:off x="926987" y="2029488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</a:t>
            </a:r>
            <a:endParaRPr/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5"/>
          </p:nvPr>
        </p:nvSpPr>
        <p:spPr>
          <a:xfrm>
            <a:off x="3524399" y="202078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</a:t>
            </a:r>
            <a:endParaRPr/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6"/>
          </p:nvPr>
        </p:nvSpPr>
        <p:spPr>
          <a:xfrm>
            <a:off x="6121811" y="2029482"/>
            <a:ext cx="277725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&amp; Privacy </a:t>
            </a:r>
            <a:endParaRPr/>
          </a:p>
        </p:txBody>
      </p:sp>
      <p:grpSp>
        <p:nvGrpSpPr>
          <p:cNvPr id="1331" name="Google Shape;1331;p39"/>
          <p:cNvGrpSpPr/>
          <p:nvPr/>
        </p:nvGrpSpPr>
        <p:grpSpPr>
          <a:xfrm>
            <a:off x="1708816" y="965937"/>
            <a:ext cx="531542" cy="602023"/>
            <a:chOff x="4020665" y="1431080"/>
            <a:chExt cx="531542" cy="602023"/>
          </a:xfrm>
        </p:grpSpPr>
        <p:sp>
          <p:nvSpPr>
            <p:cNvPr id="1332" name="Google Shape;1332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" name="Google Shape;1347;p39"/>
          <p:cNvGrpSpPr/>
          <p:nvPr/>
        </p:nvGrpSpPr>
        <p:grpSpPr>
          <a:xfrm>
            <a:off x="4276642" y="983386"/>
            <a:ext cx="590713" cy="601957"/>
            <a:chOff x="1230449" y="2288393"/>
            <a:chExt cx="590713" cy="601957"/>
          </a:xfrm>
        </p:grpSpPr>
        <p:sp>
          <p:nvSpPr>
            <p:cNvPr id="1348" name="Google Shape;1348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" name="Google Shape;1361;p39"/>
          <p:cNvGrpSpPr/>
          <p:nvPr/>
        </p:nvGrpSpPr>
        <p:grpSpPr>
          <a:xfrm>
            <a:off x="6876691" y="992062"/>
            <a:ext cx="585440" cy="602023"/>
            <a:chOff x="1888890" y="3144712"/>
            <a:chExt cx="585440" cy="602023"/>
          </a:xfrm>
        </p:grpSpPr>
        <p:sp>
          <p:nvSpPr>
            <p:cNvPr id="1362" name="Google Shape;1362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39"/>
          <p:cNvGrpSpPr/>
          <p:nvPr/>
        </p:nvGrpSpPr>
        <p:grpSpPr>
          <a:xfrm>
            <a:off x="8899069" y="2094550"/>
            <a:ext cx="76825" cy="76800"/>
            <a:chOff x="3104875" y="1099400"/>
            <a:chExt cx="76825" cy="76800"/>
          </a:xfrm>
        </p:grpSpPr>
        <p:sp>
          <p:nvSpPr>
            <p:cNvPr id="1370" name="Google Shape;137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/>
          <p:cNvGrpSpPr/>
          <p:nvPr/>
        </p:nvGrpSpPr>
        <p:grpSpPr>
          <a:xfrm rot="1891135">
            <a:off x="3450806" y="4334818"/>
            <a:ext cx="76828" cy="76803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78" name="Google Shape;1378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8171573" y="4403598"/>
            <a:ext cx="563466" cy="4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8;p43">
            <a:extLst>
              <a:ext uri="{FF2B5EF4-FFF2-40B4-BE49-F238E27FC236}">
                <a16:creationId xmlns:a16="http://schemas.microsoft.com/office/drawing/2014/main" id="{6A27D1A0-1521-2C29-40D9-920DBC1BA3E7}"/>
              </a:ext>
            </a:extLst>
          </p:cNvPr>
          <p:cNvSpPr/>
          <p:nvPr/>
        </p:nvSpPr>
        <p:spPr>
          <a:xfrm rot="5400000">
            <a:off x="1478388" y="296012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461;p43">
            <a:extLst>
              <a:ext uri="{FF2B5EF4-FFF2-40B4-BE49-F238E27FC236}">
                <a16:creationId xmlns:a16="http://schemas.microsoft.com/office/drawing/2014/main" id="{23FDC4E1-2240-E5E4-8289-FDE7B21F1CDA}"/>
              </a:ext>
            </a:extLst>
          </p:cNvPr>
          <p:cNvGrpSpPr/>
          <p:nvPr/>
        </p:nvGrpSpPr>
        <p:grpSpPr>
          <a:xfrm>
            <a:off x="1729250" y="3106084"/>
            <a:ext cx="454355" cy="536704"/>
            <a:chOff x="4745408" y="4001992"/>
            <a:chExt cx="509652" cy="602023"/>
          </a:xfrm>
        </p:grpSpPr>
        <p:sp>
          <p:nvSpPr>
            <p:cNvPr id="4" name="Google Shape;1462;p43">
              <a:extLst>
                <a:ext uri="{FF2B5EF4-FFF2-40B4-BE49-F238E27FC236}">
                  <a16:creationId xmlns:a16="http://schemas.microsoft.com/office/drawing/2014/main" id="{7434AB4E-76C4-C5F5-2734-41C3B5C9C167}"/>
                </a:ext>
              </a:extLst>
            </p:cNvPr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63;p43">
              <a:extLst>
                <a:ext uri="{FF2B5EF4-FFF2-40B4-BE49-F238E27FC236}">
                  <a16:creationId xmlns:a16="http://schemas.microsoft.com/office/drawing/2014/main" id="{2AE33058-6E00-F38E-718F-A49451F589FD}"/>
                </a:ext>
              </a:extLst>
            </p:cNvPr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64;p43">
              <a:extLst>
                <a:ext uri="{FF2B5EF4-FFF2-40B4-BE49-F238E27FC236}">
                  <a16:creationId xmlns:a16="http://schemas.microsoft.com/office/drawing/2014/main" id="{0A0A1836-60D7-8504-DFEE-9732DEC990F6}"/>
                </a:ext>
              </a:extLst>
            </p:cNvPr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65;p43">
              <a:extLst>
                <a:ext uri="{FF2B5EF4-FFF2-40B4-BE49-F238E27FC236}">
                  <a16:creationId xmlns:a16="http://schemas.microsoft.com/office/drawing/2014/main" id="{A7D6A86D-5C89-582E-1461-2837995F0865}"/>
                </a:ext>
              </a:extLst>
            </p:cNvPr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66;p43">
              <a:extLst>
                <a:ext uri="{FF2B5EF4-FFF2-40B4-BE49-F238E27FC236}">
                  <a16:creationId xmlns:a16="http://schemas.microsoft.com/office/drawing/2014/main" id="{EFF4C15F-185C-D5D0-692D-D9616618940E}"/>
                </a:ext>
              </a:extLst>
            </p:cNvPr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67;p43">
              <a:extLst>
                <a:ext uri="{FF2B5EF4-FFF2-40B4-BE49-F238E27FC236}">
                  <a16:creationId xmlns:a16="http://schemas.microsoft.com/office/drawing/2014/main" id="{2DBD2E6A-82A3-C346-2465-E38522B9A448}"/>
                </a:ext>
              </a:extLst>
            </p:cNvPr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68;p43">
              <a:extLst>
                <a:ext uri="{FF2B5EF4-FFF2-40B4-BE49-F238E27FC236}">
                  <a16:creationId xmlns:a16="http://schemas.microsoft.com/office/drawing/2014/main" id="{797532D0-D814-8AAB-3F8A-32AEDEDF5978}"/>
                </a:ext>
              </a:extLst>
            </p:cNvPr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69;p43">
              <a:extLst>
                <a:ext uri="{FF2B5EF4-FFF2-40B4-BE49-F238E27FC236}">
                  <a16:creationId xmlns:a16="http://schemas.microsoft.com/office/drawing/2014/main" id="{5FE41C6F-65B2-66A3-4BEC-3BBB09A53E89}"/>
                </a:ext>
              </a:extLst>
            </p:cNvPr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70;p43">
              <a:extLst>
                <a:ext uri="{FF2B5EF4-FFF2-40B4-BE49-F238E27FC236}">
                  <a16:creationId xmlns:a16="http://schemas.microsoft.com/office/drawing/2014/main" id="{86BFF5C8-720B-F6F0-C673-D868E80E7E99}"/>
                </a:ext>
              </a:extLst>
            </p:cNvPr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71;p43">
              <a:extLst>
                <a:ext uri="{FF2B5EF4-FFF2-40B4-BE49-F238E27FC236}">
                  <a16:creationId xmlns:a16="http://schemas.microsoft.com/office/drawing/2014/main" id="{8A9D4474-3412-F5FD-9E97-C14003993B7D}"/>
                </a:ext>
              </a:extLst>
            </p:cNvPr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72;p43">
              <a:extLst>
                <a:ext uri="{FF2B5EF4-FFF2-40B4-BE49-F238E27FC236}">
                  <a16:creationId xmlns:a16="http://schemas.microsoft.com/office/drawing/2014/main" id="{7DAAE543-97E0-32B8-6AF6-5872EBF6A4AB}"/>
                </a:ext>
              </a:extLst>
            </p:cNvPr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73;p43">
              <a:extLst>
                <a:ext uri="{FF2B5EF4-FFF2-40B4-BE49-F238E27FC236}">
                  <a16:creationId xmlns:a16="http://schemas.microsoft.com/office/drawing/2014/main" id="{836724C0-46F7-1D27-7088-576338CEED7F}"/>
                </a:ext>
              </a:extLst>
            </p:cNvPr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74;p43">
              <a:extLst>
                <a:ext uri="{FF2B5EF4-FFF2-40B4-BE49-F238E27FC236}">
                  <a16:creationId xmlns:a16="http://schemas.microsoft.com/office/drawing/2014/main" id="{D0964DDF-8F9B-AEC2-990A-AE7C81E59A2C}"/>
                </a:ext>
              </a:extLst>
            </p:cNvPr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75;p43">
              <a:extLst>
                <a:ext uri="{FF2B5EF4-FFF2-40B4-BE49-F238E27FC236}">
                  <a16:creationId xmlns:a16="http://schemas.microsoft.com/office/drawing/2014/main" id="{E25541A1-D259-275C-FDB7-2C5E00EF52D1}"/>
                </a:ext>
              </a:extLst>
            </p:cNvPr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76;p43">
              <a:extLst>
                <a:ext uri="{FF2B5EF4-FFF2-40B4-BE49-F238E27FC236}">
                  <a16:creationId xmlns:a16="http://schemas.microsoft.com/office/drawing/2014/main" id="{D040C509-2E71-9769-2A3D-B3E8AA3CD41E}"/>
                </a:ext>
              </a:extLst>
            </p:cNvPr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77;p43">
              <a:extLst>
                <a:ext uri="{FF2B5EF4-FFF2-40B4-BE49-F238E27FC236}">
                  <a16:creationId xmlns:a16="http://schemas.microsoft.com/office/drawing/2014/main" id="{39F5C9E3-2F1F-508D-C3BB-08298D69C090}"/>
                </a:ext>
              </a:extLst>
            </p:cNvPr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78;p43">
              <a:extLst>
                <a:ext uri="{FF2B5EF4-FFF2-40B4-BE49-F238E27FC236}">
                  <a16:creationId xmlns:a16="http://schemas.microsoft.com/office/drawing/2014/main" id="{9D6A55CC-6B46-0B74-91D5-01EC38BD0637}"/>
                </a:ext>
              </a:extLst>
            </p:cNvPr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79;p43">
              <a:extLst>
                <a:ext uri="{FF2B5EF4-FFF2-40B4-BE49-F238E27FC236}">
                  <a16:creationId xmlns:a16="http://schemas.microsoft.com/office/drawing/2014/main" id="{C465DB07-6F2C-01A5-6B4A-9F57EF241EF2}"/>
                </a:ext>
              </a:extLst>
            </p:cNvPr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1329;p39">
            <a:extLst>
              <a:ext uri="{FF2B5EF4-FFF2-40B4-BE49-F238E27FC236}">
                <a16:creationId xmlns:a16="http://schemas.microsoft.com/office/drawing/2014/main" id="{B9B8A889-623F-47A9-C7E0-3298EDE94E44}"/>
              </a:ext>
            </a:extLst>
          </p:cNvPr>
          <p:cNvSpPr txBox="1">
            <a:spLocks/>
          </p:cNvSpPr>
          <p:nvPr/>
        </p:nvSpPr>
        <p:spPr>
          <a:xfrm>
            <a:off x="916176" y="4106484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/>
              <a:t>Operational</a:t>
            </a:r>
          </a:p>
        </p:txBody>
      </p:sp>
      <p:grpSp>
        <p:nvGrpSpPr>
          <p:cNvPr id="23" name="Google Shape;1480;p43">
            <a:extLst>
              <a:ext uri="{FF2B5EF4-FFF2-40B4-BE49-F238E27FC236}">
                <a16:creationId xmlns:a16="http://schemas.microsoft.com/office/drawing/2014/main" id="{23AA4505-C6C9-7C6B-6BA6-092D5C67FAC7}"/>
              </a:ext>
            </a:extLst>
          </p:cNvPr>
          <p:cNvGrpSpPr/>
          <p:nvPr/>
        </p:nvGrpSpPr>
        <p:grpSpPr>
          <a:xfrm>
            <a:off x="4294759" y="3103532"/>
            <a:ext cx="536704" cy="535077"/>
            <a:chOff x="6087962" y="4002888"/>
            <a:chExt cx="602023" cy="600199"/>
          </a:xfrm>
        </p:grpSpPr>
        <p:sp>
          <p:nvSpPr>
            <p:cNvPr id="24" name="Google Shape;1481;p43">
              <a:extLst>
                <a:ext uri="{FF2B5EF4-FFF2-40B4-BE49-F238E27FC236}">
                  <a16:creationId xmlns:a16="http://schemas.microsoft.com/office/drawing/2014/main" id="{149E19ED-B429-7FF2-80B1-3AF4EF338D65}"/>
                </a:ext>
              </a:extLst>
            </p:cNvPr>
            <p:cNvSpPr/>
            <p:nvPr/>
          </p:nvSpPr>
          <p:spPr>
            <a:xfrm>
              <a:off x="6270881" y="4002888"/>
              <a:ext cx="380763" cy="270116"/>
            </a:xfrm>
            <a:custGeom>
              <a:avLst/>
              <a:gdLst/>
              <a:ahLst/>
              <a:cxnLst/>
              <a:rect l="l" t="t" r="r" b="b"/>
              <a:pathLst>
                <a:path w="11480" h="8144" extrusionOk="0">
                  <a:moveTo>
                    <a:pt x="4361" y="2371"/>
                  </a:moveTo>
                  <a:lnTo>
                    <a:pt x="4361" y="7613"/>
                  </a:lnTo>
                  <a:lnTo>
                    <a:pt x="2245" y="7613"/>
                  </a:lnTo>
                  <a:lnTo>
                    <a:pt x="2245" y="2371"/>
                  </a:lnTo>
                  <a:close/>
                  <a:moveTo>
                    <a:pt x="8971" y="4039"/>
                  </a:moveTo>
                  <a:lnTo>
                    <a:pt x="8971" y="7613"/>
                  </a:lnTo>
                  <a:lnTo>
                    <a:pt x="7197" y="7613"/>
                  </a:lnTo>
                  <a:lnTo>
                    <a:pt x="7197" y="4039"/>
                  </a:lnTo>
                  <a:close/>
                  <a:moveTo>
                    <a:pt x="4841" y="1"/>
                  </a:moveTo>
                  <a:cubicBezTo>
                    <a:pt x="4576" y="1"/>
                    <a:pt x="4361" y="216"/>
                    <a:pt x="4361" y="480"/>
                  </a:cubicBezTo>
                  <a:lnTo>
                    <a:pt x="4361" y="1839"/>
                  </a:lnTo>
                  <a:lnTo>
                    <a:pt x="2193" y="1839"/>
                  </a:lnTo>
                  <a:cubicBezTo>
                    <a:pt x="1929" y="1839"/>
                    <a:pt x="1714" y="2055"/>
                    <a:pt x="1714" y="2319"/>
                  </a:cubicBezTo>
                  <a:lnTo>
                    <a:pt x="1714" y="7613"/>
                  </a:lnTo>
                  <a:lnTo>
                    <a:pt x="267" y="7613"/>
                  </a:lnTo>
                  <a:cubicBezTo>
                    <a:pt x="120" y="7613"/>
                    <a:pt x="1" y="7732"/>
                    <a:pt x="1" y="7878"/>
                  </a:cubicBezTo>
                  <a:cubicBezTo>
                    <a:pt x="1" y="8026"/>
                    <a:pt x="120" y="8144"/>
                    <a:pt x="267" y="8144"/>
                  </a:cubicBezTo>
                  <a:lnTo>
                    <a:pt x="11214" y="8144"/>
                  </a:lnTo>
                  <a:cubicBezTo>
                    <a:pt x="11361" y="8144"/>
                    <a:pt x="11480" y="8024"/>
                    <a:pt x="11480" y="7878"/>
                  </a:cubicBezTo>
                  <a:cubicBezTo>
                    <a:pt x="11480" y="7732"/>
                    <a:pt x="11361" y="7613"/>
                    <a:pt x="11214" y="7613"/>
                  </a:cubicBezTo>
                  <a:lnTo>
                    <a:pt x="9502" y="7613"/>
                  </a:lnTo>
                  <a:lnTo>
                    <a:pt x="9502" y="3986"/>
                  </a:lnTo>
                  <a:cubicBezTo>
                    <a:pt x="9502" y="3722"/>
                    <a:pt x="9287" y="3507"/>
                    <a:pt x="9023" y="3507"/>
                  </a:cubicBezTo>
                  <a:lnTo>
                    <a:pt x="7197" y="3507"/>
                  </a:lnTo>
                  <a:lnTo>
                    <a:pt x="7197" y="2915"/>
                  </a:lnTo>
                  <a:cubicBezTo>
                    <a:pt x="7197" y="2769"/>
                    <a:pt x="7078" y="2649"/>
                    <a:pt x="6931" y="2649"/>
                  </a:cubicBezTo>
                  <a:cubicBezTo>
                    <a:pt x="6785" y="2649"/>
                    <a:pt x="6666" y="2769"/>
                    <a:pt x="6666" y="2915"/>
                  </a:cubicBezTo>
                  <a:lnTo>
                    <a:pt x="6666" y="7613"/>
                  </a:lnTo>
                  <a:lnTo>
                    <a:pt x="4892" y="7613"/>
                  </a:lnTo>
                  <a:lnTo>
                    <a:pt x="4892" y="532"/>
                  </a:lnTo>
                  <a:lnTo>
                    <a:pt x="6666" y="532"/>
                  </a:lnTo>
                  <a:lnTo>
                    <a:pt x="6666" y="1497"/>
                  </a:lnTo>
                  <a:cubicBezTo>
                    <a:pt x="6666" y="1644"/>
                    <a:pt x="6785" y="1763"/>
                    <a:pt x="6931" y="1763"/>
                  </a:cubicBezTo>
                  <a:cubicBezTo>
                    <a:pt x="7078" y="1763"/>
                    <a:pt x="7197" y="1644"/>
                    <a:pt x="7197" y="1497"/>
                  </a:cubicBezTo>
                  <a:lnTo>
                    <a:pt x="7197" y="480"/>
                  </a:lnTo>
                  <a:cubicBezTo>
                    <a:pt x="7197" y="216"/>
                    <a:pt x="6983" y="1"/>
                    <a:pt x="6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82;p43">
              <a:extLst>
                <a:ext uri="{FF2B5EF4-FFF2-40B4-BE49-F238E27FC236}">
                  <a16:creationId xmlns:a16="http://schemas.microsoft.com/office/drawing/2014/main" id="{9E355B6B-9972-18BA-65BB-1C31044A8CFF}"/>
                </a:ext>
              </a:extLst>
            </p:cNvPr>
            <p:cNvSpPr/>
            <p:nvPr/>
          </p:nvSpPr>
          <p:spPr>
            <a:xfrm>
              <a:off x="6574430" y="4002888"/>
              <a:ext cx="77214" cy="77247"/>
            </a:xfrm>
            <a:custGeom>
              <a:avLst/>
              <a:gdLst/>
              <a:ahLst/>
              <a:cxnLst/>
              <a:rect l="l" t="t" r="r" b="b"/>
              <a:pathLst>
                <a:path w="2328" h="2329" extrusionOk="0">
                  <a:moveTo>
                    <a:pt x="1164" y="532"/>
                  </a:moveTo>
                  <a:cubicBezTo>
                    <a:pt x="1513" y="532"/>
                    <a:pt x="1796" y="816"/>
                    <a:pt x="1796" y="1165"/>
                  </a:cubicBezTo>
                  <a:cubicBezTo>
                    <a:pt x="1796" y="1513"/>
                    <a:pt x="1513" y="1796"/>
                    <a:pt x="1164" y="1796"/>
                  </a:cubicBezTo>
                  <a:cubicBezTo>
                    <a:pt x="816" y="1796"/>
                    <a:pt x="532" y="1513"/>
                    <a:pt x="532" y="1165"/>
                  </a:cubicBezTo>
                  <a:cubicBezTo>
                    <a:pt x="532" y="816"/>
                    <a:pt x="816" y="532"/>
                    <a:pt x="1164" y="532"/>
                  </a:cubicBezTo>
                  <a:close/>
                  <a:moveTo>
                    <a:pt x="1164" y="1"/>
                  </a:moveTo>
                  <a:cubicBezTo>
                    <a:pt x="522" y="1"/>
                    <a:pt x="0" y="523"/>
                    <a:pt x="0" y="1165"/>
                  </a:cubicBezTo>
                  <a:cubicBezTo>
                    <a:pt x="0" y="1807"/>
                    <a:pt x="522" y="2328"/>
                    <a:pt x="1164" y="2328"/>
                  </a:cubicBezTo>
                  <a:cubicBezTo>
                    <a:pt x="1806" y="2328"/>
                    <a:pt x="2328" y="1807"/>
                    <a:pt x="2328" y="1165"/>
                  </a:cubicBezTo>
                  <a:cubicBezTo>
                    <a:pt x="2328" y="523"/>
                    <a:pt x="1806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83;p43">
              <a:extLst>
                <a:ext uri="{FF2B5EF4-FFF2-40B4-BE49-F238E27FC236}">
                  <a16:creationId xmlns:a16="http://schemas.microsoft.com/office/drawing/2014/main" id="{800A19B7-A6A7-6A5A-685D-45F6F5F52DE8}"/>
                </a:ext>
              </a:extLst>
            </p:cNvPr>
            <p:cNvSpPr/>
            <p:nvPr/>
          </p:nvSpPr>
          <p:spPr>
            <a:xfrm>
              <a:off x="6443219" y="4032672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4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84;p43">
              <a:extLst>
                <a:ext uri="{FF2B5EF4-FFF2-40B4-BE49-F238E27FC236}">
                  <a16:creationId xmlns:a16="http://schemas.microsoft.com/office/drawing/2014/main" id="{1C651F15-0659-78DC-31BA-0B974D041C1D}"/>
                </a:ext>
              </a:extLst>
            </p:cNvPr>
            <p:cNvSpPr/>
            <p:nvPr/>
          </p:nvSpPr>
          <p:spPr>
            <a:xfrm>
              <a:off x="6443219" y="4059637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85;p43">
              <a:extLst>
                <a:ext uri="{FF2B5EF4-FFF2-40B4-BE49-F238E27FC236}">
                  <a16:creationId xmlns:a16="http://schemas.microsoft.com/office/drawing/2014/main" id="{43BCF88B-7B4E-28ED-5ABF-3595DEF865D7}"/>
                </a:ext>
              </a:extLst>
            </p:cNvPr>
            <p:cNvSpPr/>
            <p:nvPr/>
          </p:nvSpPr>
          <p:spPr>
            <a:xfrm>
              <a:off x="6443219" y="4086602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8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86;p43">
              <a:extLst>
                <a:ext uri="{FF2B5EF4-FFF2-40B4-BE49-F238E27FC236}">
                  <a16:creationId xmlns:a16="http://schemas.microsoft.com/office/drawing/2014/main" id="{559808A1-50B7-ECD0-034B-D61062BFA721}"/>
                </a:ext>
              </a:extLst>
            </p:cNvPr>
            <p:cNvSpPr/>
            <p:nvPr/>
          </p:nvSpPr>
          <p:spPr>
            <a:xfrm>
              <a:off x="6443219" y="411353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87;p43">
              <a:extLst>
                <a:ext uri="{FF2B5EF4-FFF2-40B4-BE49-F238E27FC236}">
                  <a16:creationId xmlns:a16="http://schemas.microsoft.com/office/drawing/2014/main" id="{EFB15C50-9856-16D5-423E-BBC3B367710E}"/>
                </a:ext>
              </a:extLst>
            </p:cNvPr>
            <p:cNvSpPr/>
            <p:nvPr/>
          </p:nvSpPr>
          <p:spPr>
            <a:xfrm>
              <a:off x="6443219" y="4140466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88;p43">
              <a:extLst>
                <a:ext uri="{FF2B5EF4-FFF2-40B4-BE49-F238E27FC236}">
                  <a16:creationId xmlns:a16="http://schemas.microsoft.com/office/drawing/2014/main" id="{39606ED4-C8E1-2719-FEDE-8FC5A2CE75F3}"/>
                </a:ext>
              </a:extLst>
            </p:cNvPr>
            <p:cNvSpPr/>
            <p:nvPr/>
          </p:nvSpPr>
          <p:spPr>
            <a:xfrm>
              <a:off x="6443219" y="4167399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89;p43">
              <a:extLst>
                <a:ext uri="{FF2B5EF4-FFF2-40B4-BE49-F238E27FC236}">
                  <a16:creationId xmlns:a16="http://schemas.microsoft.com/office/drawing/2014/main" id="{2FADFBA8-C342-B54D-0E81-1D42CFE0CF5F}"/>
                </a:ext>
              </a:extLst>
            </p:cNvPr>
            <p:cNvSpPr/>
            <p:nvPr/>
          </p:nvSpPr>
          <p:spPr>
            <a:xfrm>
              <a:off x="6443219" y="419436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90;p43">
              <a:extLst>
                <a:ext uri="{FF2B5EF4-FFF2-40B4-BE49-F238E27FC236}">
                  <a16:creationId xmlns:a16="http://schemas.microsoft.com/office/drawing/2014/main" id="{ADA2E9A6-7D42-3C54-C2A8-58EB10C8D867}"/>
                </a:ext>
              </a:extLst>
            </p:cNvPr>
            <p:cNvSpPr/>
            <p:nvPr/>
          </p:nvSpPr>
          <p:spPr>
            <a:xfrm>
              <a:off x="6443219" y="4221329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91;p43">
              <a:extLst>
                <a:ext uri="{FF2B5EF4-FFF2-40B4-BE49-F238E27FC236}">
                  <a16:creationId xmlns:a16="http://schemas.microsoft.com/office/drawing/2014/main" id="{B7A5B310-027C-C74D-2297-E7AD79EB17BA}"/>
                </a:ext>
              </a:extLst>
            </p:cNvPr>
            <p:cNvSpPr/>
            <p:nvPr/>
          </p:nvSpPr>
          <p:spPr>
            <a:xfrm>
              <a:off x="6388228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92;p43">
              <a:extLst>
                <a:ext uri="{FF2B5EF4-FFF2-40B4-BE49-F238E27FC236}">
                  <a16:creationId xmlns:a16="http://schemas.microsoft.com/office/drawing/2014/main" id="{773356F2-904A-396A-03E5-07E3E247F091}"/>
                </a:ext>
              </a:extLst>
            </p:cNvPr>
            <p:cNvSpPr/>
            <p:nvPr/>
          </p:nvSpPr>
          <p:spPr>
            <a:xfrm>
              <a:off x="6388228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93;p43">
              <a:extLst>
                <a:ext uri="{FF2B5EF4-FFF2-40B4-BE49-F238E27FC236}">
                  <a16:creationId xmlns:a16="http://schemas.microsoft.com/office/drawing/2014/main" id="{BC6F94EB-5F76-115B-D57F-0B84091F0AAA}"/>
                </a:ext>
              </a:extLst>
            </p:cNvPr>
            <p:cNvSpPr/>
            <p:nvPr/>
          </p:nvSpPr>
          <p:spPr>
            <a:xfrm>
              <a:off x="6388228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5" y="1"/>
                    <a:pt x="127" y="29"/>
                    <a:pt x="78" y="79"/>
                  </a:cubicBezTo>
                  <a:cubicBezTo>
                    <a:pt x="28" y="129"/>
                    <a:pt x="0" y="197"/>
                    <a:pt x="0" y="268"/>
                  </a:cubicBezTo>
                  <a:cubicBezTo>
                    <a:pt x="0" y="336"/>
                    <a:pt x="28" y="405"/>
                    <a:pt x="78" y="455"/>
                  </a:cubicBezTo>
                  <a:cubicBezTo>
                    <a:pt x="127" y="505"/>
                    <a:pt x="195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8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94;p43">
              <a:extLst>
                <a:ext uri="{FF2B5EF4-FFF2-40B4-BE49-F238E27FC236}">
                  <a16:creationId xmlns:a16="http://schemas.microsoft.com/office/drawing/2014/main" id="{7ABDA414-4C77-D553-8EC5-1B8991508567}"/>
                </a:ext>
              </a:extLst>
            </p:cNvPr>
            <p:cNvSpPr/>
            <p:nvPr/>
          </p:nvSpPr>
          <p:spPr>
            <a:xfrm>
              <a:off x="6388228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7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95;p43">
              <a:extLst>
                <a:ext uri="{FF2B5EF4-FFF2-40B4-BE49-F238E27FC236}">
                  <a16:creationId xmlns:a16="http://schemas.microsoft.com/office/drawing/2014/main" id="{2BBB0F2C-60A7-C473-6B57-78888F1D53BD}"/>
                </a:ext>
              </a:extLst>
            </p:cNvPr>
            <p:cNvSpPr/>
            <p:nvPr/>
          </p:nvSpPr>
          <p:spPr>
            <a:xfrm>
              <a:off x="6355027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96;p43">
              <a:extLst>
                <a:ext uri="{FF2B5EF4-FFF2-40B4-BE49-F238E27FC236}">
                  <a16:creationId xmlns:a16="http://schemas.microsoft.com/office/drawing/2014/main" id="{26E2F263-6D03-E200-812F-0DB33E101035}"/>
                </a:ext>
              </a:extLst>
            </p:cNvPr>
            <p:cNvSpPr/>
            <p:nvPr/>
          </p:nvSpPr>
          <p:spPr>
            <a:xfrm>
              <a:off x="6355027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7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97;p43">
              <a:extLst>
                <a:ext uri="{FF2B5EF4-FFF2-40B4-BE49-F238E27FC236}">
                  <a16:creationId xmlns:a16="http://schemas.microsoft.com/office/drawing/2014/main" id="{77A804F9-6BA5-2334-CD39-BCA9765FBAC9}"/>
                </a:ext>
              </a:extLst>
            </p:cNvPr>
            <p:cNvSpPr/>
            <p:nvPr/>
          </p:nvSpPr>
          <p:spPr>
            <a:xfrm>
              <a:off x="6355027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9"/>
                    <a:pt x="78" y="79"/>
                  </a:cubicBezTo>
                  <a:cubicBezTo>
                    <a:pt x="29" y="129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98;p43">
              <a:extLst>
                <a:ext uri="{FF2B5EF4-FFF2-40B4-BE49-F238E27FC236}">
                  <a16:creationId xmlns:a16="http://schemas.microsoft.com/office/drawing/2014/main" id="{513A4FAC-140C-278A-4F30-C54B88CEB8BE}"/>
                </a:ext>
              </a:extLst>
            </p:cNvPr>
            <p:cNvSpPr/>
            <p:nvPr/>
          </p:nvSpPr>
          <p:spPr>
            <a:xfrm>
              <a:off x="6355027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99;p43">
              <a:extLst>
                <a:ext uri="{FF2B5EF4-FFF2-40B4-BE49-F238E27FC236}">
                  <a16:creationId xmlns:a16="http://schemas.microsoft.com/office/drawing/2014/main" id="{03F0C0CC-3ECF-EA20-265D-5E6FE63A9ACC}"/>
                </a:ext>
              </a:extLst>
            </p:cNvPr>
            <p:cNvSpPr/>
            <p:nvPr/>
          </p:nvSpPr>
          <p:spPr>
            <a:xfrm>
              <a:off x="6518841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3" y="729"/>
                    <a:pt x="533" y="582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00;p43">
              <a:extLst>
                <a:ext uri="{FF2B5EF4-FFF2-40B4-BE49-F238E27FC236}">
                  <a16:creationId xmlns:a16="http://schemas.microsoft.com/office/drawing/2014/main" id="{D26FDA64-6F73-369B-D86B-72A99C111EBC}"/>
                </a:ext>
              </a:extLst>
            </p:cNvPr>
            <p:cNvSpPr/>
            <p:nvPr/>
          </p:nvSpPr>
          <p:spPr>
            <a:xfrm>
              <a:off x="6542954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2" y="729"/>
                    <a:pt x="532" y="582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01;p43">
              <a:extLst>
                <a:ext uri="{FF2B5EF4-FFF2-40B4-BE49-F238E27FC236}">
                  <a16:creationId xmlns:a16="http://schemas.microsoft.com/office/drawing/2014/main" id="{633ECBAE-7FE6-94EF-19A4-20E78C9BABF4}"/>
                </a:ext>
              </a:extLst>
            </p:cNvPr>
            <p:cNvSpPr/>
            <p:nvPr/>
          </p:nvSpPr>
          <p:spPr>
            <a:xfrm>
              <a:off x="6518841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5"/>
                  </a:lnTo>
                  <a:cubicBezTo>
                    <a:pt x="533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02;p43">
              <a:extLst>
                <a:ext uri="{FF2B5EF4-FFF2-40B4-BE49-F238E27FC236}">
                  <a16:creationId xmlns:a16="http://schemas.microsoft.com/office/drawing/2014/main" id="{55742E38-7261-4282-A309-456326ED5C51}"/>
                </a:ext>
              </a:extLst>
            </p:cNvPr>
            <p:cNvSpPr/>
            <p:nvPr/>
          </p:nvSpPr>
          <p:spPr>
            <a:xfrm>
              <a:off x="6542954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5"/>
                  </a:lnTo>
                  <a:cubicBezTo>
                    <a:pt x="532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03;p43">
              <a:extLst>
                <a:ext uri="{FF2B5EF4-FFF2-40B4-BE49-F238E27FC236}">
                  <a16:creationId xmlns:a16="http://schemas.microsoft.com/office/drawing/2014/main" id="{91F15547-7833-EBDB-3AEB-353FB49D767C}"/>
                </a:ext>
              </a:extLst>
            </p:cNvPr>
            <p:cNvSpPr/>
            <p:nvPr/>
          </p:nvSpPr>
          <p:spPr>
            <a:xfrm>
              <a:off x="6518841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04;p43">
              <a:extLst>
                <a:ext uri="{FF2B5EF4-FFF2-40B4-BE49-F238E27FC236}">
                  <a16:creationId xmlns:a16="http://schemas.microsoft.com/office/drawing/2014/main" id="{835BC8DC-8617-1054-FAC0-8471E00B494D}"/>
                </a:ext>
              </a:extLst>
            </p:cNvPr>
            <p:cNvSpPr/>
            <p:nvPr/>
          </p:nvSpPr>
          <p:spPr>
            <a:xfrm>
              <a:off x="6542954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05;p43">
              <a:extLst>
                <a:ext uri="{FF2B5EF4-FFF2-40B4-BE49-F238E27FC236}">
                  <a16:creationId xmlns:a16="http://schemas.microsoft.com/office/drawing/2014/main" id="{17B5E754-F023-7949-9389-AE5DCFCE8EBA}"/>
                </a:ext>
              </a:extLst>
            </p:cNvPr>
            <p:cNvSpPr/>
            <p:nvPr/>
          </p:nvSpPr>
          <p:spPr>
            <a:xfrm>
              <a:off x="6087962" y="4258178"/>
              <a:ext cx="602023" cy="344909"/>
            </a:xfrm>
            <a:custGeom>
              <a:avLst/>
              <a:gdLst/>
              <a:ahLst/>
              <a:cxnLst/>
              <a:rect l="l" t="t" r="r" b="b"/>
              <a:pathLst>
                <a:path w="18151" h="10399" extrusionOk="0">
                  <a:moveTo>
                    <a:pt x="16396" y="4902"/>
                  </a:moveTo>
                  <a:lnTo>
                    <a:pt x="16396" y="6877"/>
                  </a:lnTo>
                  <a:lnTo>
                    <a:pt x="15706" y="6877"/>
                  </a:lnTo>
                  <a:lnTo>
                    <a:pt x="15706" y="4902"/>
                  </a:lnTo>
                  <a:close/>
                  <a:moveTo>
                    <a:pt x="17530" y="1912"/>
                  </a:moveTo>
                  <a:cubicBezTo>
                    <a:pt x="17577" y="1912"/>
                    <a:pt x="17618" y="1952"/>
                    <a:pt x="17618" y="2000"/>
                  </a:cubicBezTo>
                  <a:lnTo>
                    <a:pt x="17618" y="9779"/>
                  </a:lnTo>
                  <a:cubicBezTo>
                    <a:pt x="17618" y="9827"/>
                    <a:pt x="17577" y="9867"/>
                    <a:pt x="17529" y="9867"/>
                  </a:cubicBezTo>
                  <a:lnTo>
                    <a:pt x="15706" y="9867"/>
                  </a:lnTo>
                  <a:lnTo>
                    <a:pt x="15706" y="9398"/>
                  </a:lnTo>
                  <a:cubicBezTo>
                    <a:pt x="15706" y="9251"/>
                    <a:pt x="15587" y="9132"/>
                    <a:pt x="15440" y="9132"/>
                  </a:cubicBezTo>
                  <a:cubicBezTo>
                    <a:pt x="15294" y="9132"/>
                    <a:pt x="15175" y="9251"/>
                    <a:pt x="15175" y="9398"/>
                  </a:cubicBezTo>
                  <a:lnTo>
                    <a:pt x="15175" y="9867"/>
                  </a:lnTo>
                  <a:lnTo>
                    <a:pt x="2846" y="9867"/>
                  </a:lnTo>
                  <a:lnTo>
                    <a:pt x="2846" y="4435"/>
                  </a:lnTo>
                  <a:cubicBezTo>
                    <a:pt x="2846" y="4289"/>
                    <a:pt x="2727" y="4170"/>
                    <a:pt x="2581" y="4170"/>
                  </a:cubicBezTo>
                  <a:cubicBezTo>
                    <a:pt x="2434" y="4170"/>
                    <a:pt x="2315" y="4289"/>
                    <a:pt x="2315" y="4435"/>
                  </a:cubicBezTo>
                  <a:lnTo>
                    <a:pt x="2315" y="9867"/>
                  </a:lnTo>
                  <a:lnTo>
                    <a:pt x="620" y="9867"/>
                  </a:lnTo>
                  <a:cubicBezTo>
                    <a:pt x="572" y="9867"/>
                    <a:pt x="532" y="9827"/>
                    <a:pt x="532" y="9779"/>
                  </a:cubicBezTo>
                  <a:lnTo>
                    <a:pt x="532" y="2000"/>
                  </a:lnTo>
                  <a:cubicBezTo>
                    <a:pt x="532" y="1952"/>
                    <a:pt x="572" y="1912"/>
                    <a:pt x="620" y="1912"/>
                  </a:cubicBezTo>
                  <a:lnTo>
                    <a:pt x="2315" y="1912"/>
                  </a:lnTo>
                  <a:lnTo>
                    <a:pt x="2315" y="2805"/>
                  </a:lnTo>
                  <a:cubicBezTo>
                    <a:pt x="2315" y="2952"/>
                    <a:pt x="2434" y="3071"/>
                    <a:pt x="2581" y="3071"/>
                  </a:cubicBezTo>
                  <a:cubicBezTo>
                    <a:pt x="2727" y="3071"/>
                    <a:pt x="2846" y="2952"/>
                    <a:pt x="2846" y="2805"/>
                  </a:cubicBezTo>
                  <a:lnTo>
                    <a:pt x="2846" y="1912"/>
                  </a:lnTo>
                  <a:lnTo>
                    <a:pt x="4717" y="1912"/>
                  </a:lnTo>
                  <a:lnTo>
                    <a:pt x="5237" y="3189"/>
                  </a:lnTo>
                  <a:cubicBezTo>
                    <a:pt x="5279" y="3293"/>
                    <a:pt x="5378" y="3355"/>
                    <a:pt x="5483" y="3355"/>
                  </a:cubicBezTo>
                  <a:cubicBezTo>
                    <a:pt x="5516" y="3355"/>
                    <a:pt x="5551" y="3348"/>
                    <a:pt x="5583" y="3335"/>
                  </a:cubicBezTo>
                  <a:cubicBezTo>
                    <a:pt x="5719" y="3279"/>
                    <a:pt x="5785" y="3124"/>
                    <a:pt x="5730" y="2989"/>
                  </a:cubicBezTo>
                  <a:lnTo>
                    <a:pt x="5291" y="1912"/>
                  </a:lnTo>
                  <a:lnTo>
                    <a:pt x="15175" y="1912"/>
                  </a:lnTo>
                  <a:lnTo>
                    <a:pt x="15175" y="7767"/>
                  </a:lnTo>
                  <a:cubicBezTo>
                    <a:pt x="15175" y="7914"/>
                    <a:pt x="15294" y="8033"/>
                    <a:pt x="15440" y="8033"/>
                  </a:cubicBezTo>
                  <a:cubicBezTo>
                    <a:pt x="15587" y="8033"/>
                    <a:pt x="15706" y="7914"/>
                    <a:pt x="15706" y="7767"/>
                  </a:cubicBezTo>
                  <a:lnTo>
                    <a:pt x="15706" y="7409"/>
                  </a:lnTo>
                  <a:lnTo>
                    <a:pt x="16485" y="7409"/>
                  </a:lnTo>
                  <a:cubicBezTo>
                    <a:pt x="16729" y="7409"/>
                    <a:pt x="16928" y="7211"/>
                    <a:pt x="16928" y="6966"/>
                  </a:cubicBezTo>
                  <a:lnTo>
                    <a:pt x="16928" y="4813"/>
                  </a:lnTo>
                  <a:cubicBezTo>
                    <a:pt x="16928" y="4569"/>
                    <a:pt x="16729" y="4370"/>
                    <a:pt x="16485" y="4370"/>
                  </a:cubicBezTo>
                  <a:lnTo>
                    <a:pt x="15706" y="4370"/>
                  </a:lnTo>
                  <a:lnTo>
                    <a:pt x="15706" y="191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149" y="533"/>
                  </a:lnTo>
                  <a:cubicBezTo>
                    <a:pt x="4152" y="534"/>
                    <a:pt x="4157" y="537"/>
                    <a:pt x="4159" y="539"/>
                  </a:cubicBezTo>
                  <a:lnTo>
                    <a:pt x="4501" y="1380"/>
                  </a:lnTo>
                  <a:lnTo>
                    <a:pt x="620" y="1380"/>
                  </a:lnTo>
                  <a:cubicBezTo>
                    <a:pt x="279" y="1380"/>
                    <a:pt x="0" y="1658"/>
                    <a:pt x="0" y="2000"/>
                  </a:cubicBezTo>
                  <a:lnTo>
                    <a:pt x="0" y="9779"/>
                  </a:lnTo>
                  <a:cubicBezTo>
                    <a:pt x="0" y="10121"/>
                    <a:pt x="279" y="10399"/>
                    <a:pt x="620" y="10399"/>
                  </a:cubicBezTo>
                  <a:lnTo>
                    <a:pt x="17529" y="10399"/>
                  </a:lnTo>
                  <a:cubicBezTo>
                    <a:pt x="17872" y="10399"/>
                    <a:pt x="18150" y="10121"/>
                    <a:pt x="18150" y="9779"/>
                  </a:cubicBezTo>
                  <a:lnTo>
                    <a:pt x="18150" y="2000"/>
                  </a:lnTo>
                  <a:cubicBezTo>
                    <a:pt x="18150" y="1658"/>
                    <a:pt x="17871" y="1380"/>
                    <a:pt x="17529" y="1380"/>
                  </a:cubicBezTo>
                  <a:lnTo>
                    <a:pt x="5074" y="1380"/>
                  </a:lnTo>
                  <a:lnTo>
                    <a:pt x="4648" y="331"/>
                  </a:lnTo>
                  <a:cubicBezTo>
                    <a:pt x="4570" y="140"/>
                    <a:pt x="4364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06;p43">
              <a:extLst>
                <a:ext uri="{FF2B5EF4-FFF2-40B4-BE49-F238E27FC236}">
                  <a16:creationId xmlns:a16="http://schemas.microsoft.com/office/drawing/2014/main" id="{0A31AEC3-A8A9-3187-99ED-C3AC4F0A4AAE}"/>
                </a:ext>
              </a:extLst>
            </p:cNvPr>
            <p:cNvSpPr/>
            <p:nvPr/>
          </p:nvSpPr>
          <p:spPr>
            <a:xfrm>
              <a:off x="6126337" y="4415889"/>
              <a:ext cx="17678" cy="75224"/>
            </a:xfrm>
            <a:custGeom>
              <a:avLst/>
              <a:gdLst/>
              <a:ahLst/>
              <a:cxnLst/>
              <a:rect l="l" t="t" r="r" b="b"/>
              <a:pathLst>
                <a:path w="533" h="2268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lnTo>
                    <a:pt x="0" y="2002"/>
                  </a:lnTo>
                  <a:cubicBezTo>
                    <a:pt x="0" y="2149"/>
                    <a:pt x="120" y="2268"/>
                    <a:pt x="266" y="2268"/>
                  </a:cubicBezTo>
                  <a:cubicBezTo>
                    <a:pt x="413" y="2268"/>
                    <a:pt x="532" y="2149"/>
                    <a:pt x="532" y="2002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07;p43">
              <a:extLst>
                <a:ext uri="{FF2B5EF4-FFF2-40B4-BE49-F238E27FC236}">
                  <a16:creationId xmlns:a16="http://schemas.microsoft.com/office/drawing/2014/main" id="{D49407AD-B6A6-D2D7-1B58-0D68C8686BD4}"/>
                </a:ext>
              </a:extLst>
            </p:cNvPr>
            <p:cNvSpPr/>
            <p:nvPr/>
          </p:nvSpPr>
          <p:spPr>
            <a:xfrm>
              <a:off x="6255027" y="4389090"/>
              <a:ext cx="253665" cy="181758"/>
            </a:xfrm>
            <a:custGeom>
              <a:avLst/>
              <a:gdLst/>
              <a:ahLst/>
              <a:cxnLst/>
              <a:rect l="l" t="t" r="r" b="b"/>
              <a:pathLst>
                <a:path w="7648" h="5480" extrusionOk="0">
                  <a:moveTo>
                    <a:pt x="2834" y="1728"/>
                  </a:moveTo>
                  <a:lnTo>
                    <a:pt x="2834" y="4949"/>
                  </a:lnTo>
                  <a:lnTo>
                    <a:pt x="1645" y="4949"/>
                  </a:lnTo>
                  <a:lnTo>
                    <a:pt x="1645" y="1728"/>
                  </a:lnTo>
                  <a:close/>
                  <a:moveTo>
                    <a:pt x="4332" y="533"/>
                  </a:moveTo>
                  <a:lnTo>
                    <a:pt x="4332" y="4949"/>
                  </a:lnTo>
                  <a:lnTo>
                    <a:pt x="3366" y="4949"/>
                  </a:lnTo>
                  <a:lnTo>
                    <a:pt x="3366" y="533"/>
                  </a:lnTo>
                  <a:close/>
                  <a:moveTo>
                    <a:pt x="5830" y="2812"/>
                  </a:moveTo>
                  <a:lnTo>
                    <a:pt x="5830" y="4949"/>
                  </a:lnTo>
                  <a:lnTo>
                    <a:pt x="4864" y="4949"/>
                  </a:lnTo>
                  <a:lnTo>
                    <a:pt x="4864" y="2812"/>
                  </a:lnTo>
                  <a:close/>
                  <a:moveTo>
                    <a:pt x="3239" y="1"/>
                  </a:moveTo>
                  <a:cubicBezTo>
                    <a:pt x="3016" y="1"/>
                    <a:pt x="2834" y="183"/>
                    <a:pt x="2834" y="405"/>
                  </a:cubicBezTo>
                  <a:lnTo>
                    <a:pt x="2834" y="1196"/>
                  </a:lnTo>
                  <a:lnTo>
                    <a:pt x="1518" y="1196"/>
                  </a:lnTo>
                  <a:cubicBezTo>
                    <a:pt x="1295" y="1196"/>
                    <a:pt x="1113" y="1378"/>
                    <a:pt x="1113" y="1600"/>
                  </a:cubicBezTo>
                  <a:lnTo>
                    <a:pt x="1113" y="4948"/>
                  </a:lnTo>
                  <a:lnTo>
                    <a:pt x="266" y="4948"/>
                  </a:lnTo>
                  <a:cubicBezTo>
                    <a:pt x="120" y="4948"/>
                    <a:pt x="1" y="5067"/>
                    <a:pt x="1" y="5214"/>
                  </a:cubicBezTo>
                  <a:cubicBezTo>
                    <a:pt x="1" y="5360"/>
                    <a:pt x="120" y="5479"/>
                    <a:pt x="266" y="5479"/>
                  </a:cubicBezTo>
                  <a:lnTo>
                    <a:pt x="7382" y="5479"/>
                  </a:lnTo>
                  <a:cubicBezTo>
                    <a:pt x="7529" y="5479"/>
                    <a:pt x="7648" y="5360"/>
                    <a:pt x="7648" y="5214"/>
                  </a:cubicBezTo>
                  <a:cubicBezTo>
                    <a:pt x="7648" y="5067"/>
                    <a:pt x="7529" y="4949"/>
                    <a:pt x="7382" y="4949"/>
                  </a:cubicBezTo>
                  <a:lnTo>
                    <a:pt x="6362" y="4949"/>
                  </a:lnTo>
                  <a:lnTo>
                    <a:pt x="6362" y="2685"/>
                  </a:lnTo>
                  <a:cubicBezTo>
                    <a:pt x="6362" y="2462"/>
                    <a:pt x="6180" y="2280"/>
                    <a:pt x="5958" y="2280"/>
                  </a:cubicBezTo>
                  <a:lnTo>
                    <a:pt x="4864" y="2280"/>
                  </a:lnTo>
                  <a:lnTo>
                    <a:pt x="4864" y="405"/>
                  </a:lnTo>
                  <a:cubicBezTo>
                    <a:pt x="4864" y="183"/>
                    <a:pt x="4682" y="1"/>
                    <a:pt x="4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08;p43">
              <a:extLst>
                <a:ext uri="{FF2B5EF4-FFF2-40B4-BE49-F238E27FC236}">
                  <a16:creationId xmlns:a16="http://schemas.microsoft.com/office/drawing/2014/main" id="{913344E6-1F31-5CCB-F8DD-3DB915A4F33C}"/>
                </a:ext>
              </a:extLst>
            </p:cNvPr>
            <p:cNvSpPr/>
            <p:nvPr/>
          </p:nvSpPr>
          <p:spPr>
            <a:xfrm>
              <a:off x="6530947" y="4371876"/>
              <a:ext cx="37446" cy="60398"/>
            </a:xfrm>
            <a:custGeom>
              <a:avLst/>
              <a:gdLst/>
              <a:ahLst/>
              <a:cxnLst/>
              <a:rect l="l" t="t" r="r" b="b"/>
              <a:pathLst>
                <a:path w="1129" h="1821" extrusionOk="0">
                  <a:moveTo>
                    <a:pt x="291" y="1"/>
                  </a:moveTo>
                  <a:cubicBezTo>
                    <a:pt x="223" y="1"/>
                    <a:pt x="156" y="27"/>
                    <a:pt x="104" y="78"/>
                  </a:cubicBezTo>
                  <a:cubicBezTo>
                    <a:pt x="0" y="183"/>
                    <a:pt x="0" y="351"/>
                    <a:pt x="104" y="455"/>
                  </a:cubicBezTo>
                  <a:lnTo>
                    <a:pt x="560" y="911"/>
                  </a:lnTo>
                  <a:lnTo>
                    <a:pt x="104" y="1367"/>
                  </a:lnTo>
                  <a:cubicBezTo>
                    <a:pt x="0" y="1471"/>
                    <a:pt x="0" y="1639"/>
                    <a:pt x="104" y="1743"/>
                  </a:cubicBezTo>
                  <a:cubicBezTo>
                    <a:pt x="156" y="1795"/>
                    <a:pt x="224" y="1821"/>
                    <a:pt x="292" y="1821"/>
                  </a:cubicBezTo>
                  <a:cubicBezTo>
                    <a:pt x="360" y="1821"/>
                    <a:pt x="428" y="1795"/>
                    <a:pt x="480" y="1743"/>
                  </a:cubicBezTo>
                  <a:lnTo>
                    <a:pt x="998" y="1224"/>
                  </a:lnTo>
                  <a:cubicBezTo>
                    <a:pt x="1082" y="1141"/>
                    <a:pt x="1129" y="1029"/>
                    <a:pt x="1129" y="911"/>
                  </a:cubicBezTo>
                  <a:cubicBezTo>
                    <a:pt x="1128" y="792"/>
                    <a:pt x="1082" y="681"/>
                    <a:pt x="998" y="598"/>
                  </a:cubicBezTo>
                  <a:lnTo>
                    <a:pt x="480" y="79"/>
                  </a:lnTo>
                  <a:cubicBezTo>
                    <a:pt x="428" y="27"/>
                    <a:pt x="35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09;p43">
              <a:extLst>
                <a:ext uri="{FF2B5EF4-FFF2-40B4-BE49-F238E27FC236}">
                  <a16:creationId xmlns:a16="http://schemas.microsoft.com/office/drawing/2014/main" id="{37BC960F-3D74-9C47-4026-443B5A562AA8}"/>
                </a:ext>
              </a:extLst>
            </p:cNvPr>
            <p:cNvSpPr/>
            <p:nvPr/>
          </p:nvSpPr>
          <p:spPr>
            <a:xfrm>
              <a:off x="6466503" y="4331246"/>
              <a:ext cx="62090" cy="36617"/>
            </a:xfrm>
            <a:custGeom>
              <a:avLst/>
              <a:gdLst/>
              <a:ahLst/>
              <a:cxnLst/>
              <a:rect l="l" t="t" r="r" b="b"/>
              <a:pathLst>
                <a:path w="1872" h="1104" extrusionOk="0">
                  <a:moveTo>
                    <a:pt x="936" y="0"/>
                  </a:moveTo>
                  <a:cubicBezTo>
                    <a:pt x="818" y="0"/>
                    <a:pt x="706" y="47"/>
                    <a:pt x="623" y="131"/>
                  </a:cubicBezTo>
                  <a:lnTo>
                    <a:pt x="104" y="649"/>
                  </a:lnTo>
                  <a:cubicBezTo>
                    <a:pt x="1" y="753"/>
                    <a:pt x="1" y="921"/>
                    <a:pt x="104" y="1025"/>
                  </a:cubicBezTo>
                  <a:cubicBezTo>
                    <a:pt x="156" y="1076"/>
                    <a:pt x="224" y="1103"/>
                    <a:pt x="292" y="1103"/>
                  </a:cubicBezTo>
                  <a:cubicBezTo>
                    <a:pt x="360" y="1103"/>
                    <a:pt x="428" y="1076"/>
                    <a:pt x="480" y="1025"/>
                  </a:cubicBezTo>
                  <a:lnTo>
                    <a:pt x="936" y="569"/>
                  </a:lnTo>
                  <a:lnTo>
                    <a:pt x="1392" y="1025"/>
                  </a:lnTo>
                  <a:cubicBezTo>
                    <a:pt x="1444" y="1077"/>
                    <a:pt x="1512" y="1103"/>
                    <a:pt x="1580" y="1103"/>
                  </a:cubicBezTo>
                  <a:cubicBezTo>
                    <a:pt x="1648" y="1103"/>
                    <a:pt x="1716" y="1077"/>
                    <a:pt x="1768" y="1025"/>
                  </a:cubicBezTo>
                  <a:cubicBezTo>
                    <a:pt x="1871" y="921"/>
                    <a:pt x="1871" y="753"/>
                    <a:pt x="1768" y="649"/>
                  </a:cubicBezTo>
                  <a:lnTo>
                    <a:pt x="1249" y="131"/>
                  </a:lnTo>
                  <a:cubicBezTo>
                    <a:pt x="1166" y="47"/>
                    <a:pt x="1054" y="0"/>
                    <a:pt x="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10;p43">
              <a:extLst>
                <a:ext uri="{FF2B5EF4-FFF2-40B4-BE49-F238E27FC236}">
                  <a16:creationId xmlns:a16="http://schemas.microsoft.com/office/drawing/2014/main" id="{669F178E-404E-5F51-503F-B8E2D9D9A849}"/>
                </a:ext>
              </a:extLst>
            </p:cNvPr>
            <p:cNvSpPr/>
            <p:nvPr/>
          </p:nvSpPr>
          <p:spPr>
            <a:xfrm>
              <a:off x="6466503" y="4436321"/>
              <a:ext cx="62090" cy="36584"/>
            </a:xfrm>
            <a:custGeom>
              <a:avLst/>
              <a:gdLst/>
              <a:ahLst/>
              <a:cxnLst/>
              <a:rect l="l" t="t" r="r" b="b"/>
              <a:pathLst>
                <a:path w="1872" h="1103" extrusionOk="0"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3" y="973"/>
                  </a:lnTo>
                  <a:cubicBezTo>
                    <a:pt x="706" y="1056"/>
                    <a:pt x="818" y="1103"/>
                    <a:pt x="936" y="1103"/>
                  </a:cubicBezTo>
                  <a:cubicBezTo>
                    <a:pt x="1054" y="1103"/>
                    <a:pt x="1166" y="1056"/>
                    <a:pt x="1249" y="973"/>
                  </a:cubicBezTo>
                  <a:lnTo>
                    <a:pt x="1768" y="455"/>
                  </a:lnTo>
                  <a:cubicBezTo>
                    <a:pt x="1871" y="351"/>
                    <a:pt x="1871" y="183"/>
                    <a:pt x="1768" y="79"/>
                  </a:cubicBezTo>
                  <a:cubicBezTo>
                    <a:pt x="1716" y="27"/>
                    <a:pt x="1648" y="0"/>
                    <a:pt x="1580" y="0"/>
                  </a:cubicBezTo>
                  <a:cubicBezTo>
                    <a:pt x="1512" y="0"/>
                    <a:pt x="1444" y="27"/>
                    <a:pt x="1392" y="79"/>
                  </a:cubicBezTo>
                  <a:lnTo>
                    <a:pt x="936" y="535"/>
                  </a:lnTo>
                  <a:lnTo>
                    <a:pt x="480" y="79"/>
                  </a:lnTo>
                  <a:cubicBezTo>
                    <a:pt x="428" y="27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11;p43">
              <a:extLst>
                <a:ext uri="{FF2B5EF4-FFF2-40B4-BE49-F238E27FC236}">
                  <a16:creationId xmlns:a16="http://schemas.microsoft.com/office/drawing/2014/main" id="{FE3973AA-5534-679D-1FAA-0908CACF6C16}"/>
                </a:ext>
              </a:extLst>
            </p:cNvPr>
            <p:cNvSpPr/>
            <p:nvPr/>
          </p:nvSpPr>
          <p:spPr>
            <a:xfrm>
              <a:off x="6425309" y="4371876"/>
              <a:ext cx="38839" cy="60398"/>
            </a:xfrm>
            <a:custGeom>
              <a:avLst/>
              <a:gdLst/>
              <a:ahLst/>
              <a:cxnLst/>
              <a:rect l="l" t="t" r="r" b="b"/>
              <a:pathLst>
                <a:path w="1171" h="1821" extrusionOk="0">
                  <a:moveTo>
                    <a:pt x="879" y="1"/>
                  </a:moveTo>
                  <a:cubicBezTo>
                    <a:pt x="811" y="1"/>
                    <a:pt x="743" y="27"/>
                    <a:pt x="691" y="79"/>
                  </a:cubicBezTo>
                  <a:lnTo>
                    <a:pt x="173" y="598"/>
                  </a:lnTo>
                  <a:cubicBezTo>
                    <a:pt x="0" y="770"/>
                    <a:pt x="0" y="1052"/>
                    <a:pt x="173" y="1224"/>
                  </a:cubicBezTo>
                  <a:lnTo>
                    <a:pt x="691" y="1743"/>
                  </a:lnTo>
                  <a:cubicBezTo>
                    <a:pt x="744" y="1795"/>
                    <a:pt x="811" y="1821"/>
                    <a:pt x="879" y="1821"/>
                  </a:cubicBezTo>
                  <a:cubicBezTo>
                    <a:pt x="947" y="1821"/>
                    <a:pt x="1016" y="1795"/>
                    <a:pt x="1067" y="1743"/>
                  </a:cubicBezTo>
                  <a:cubicBezTo>
                    <a:pt x="1171" y="1639"/>
                    <a:pt x="1171" y="1471"/>
                    <a:pt x="1067" y="1367"/>
                  </a:cubicBezTo>
                  <a:lnTo>
                    <a:pt x="611" y="911"/>
                  </a:lnTo>
                  <a:lnTo>
                    <a:pt x="1067" y="455"/>
                  </a:lnTo>
                  <a:cubicBezTo>
                    <a:pt x="1171" y="351"/>
                    <a:pt x="1171" y="183"/>
                    <a:pt x="1067" y="79"/>
                  </a:cubicBezTo>
                  <a:cubicBezTo>
                    <a:pt x="1015" y="27"/>
                    <a:pt x="947" y="1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12;p43">
              <a:extLst>
                <a:ext uri="{FF2B5EF4-FFF2-40B4-BE49-F238E27FC236}">
                  <a16:creationId xmlns:a16="http://schemas.microsoft.com/office/drawing/2014/main" id="{C2244FB0-C3D9-2AF7-CC9B-E3018A8F16A9}"/>
                </a:ext>
              </a:extLst>
            </p:cNvPr>
            <p:cNvSpPr/>
            <p:nvPr/>
          </p:nvSpPr>
          <p:spPr>
            <a:xfrm>
              <a:off x="6087962" y="4160334"/>
              <a:ext cx="114096" cy="17645"/>
            </a:xfrm>
            <a:custGeom>
              <a:avLst/>
              <a:gdLst/>
              <a:ahLst/>
              <a:cxnLst/>
              <a:rect l="l" t="t" r="r" b="b"/>
              <a:pathLst>
                <a:path w="3440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13;p43">
              <a:extLst>
                <a:ext uri="{FF2B5EF4-FFF2-40B4-BE49-F238E27FC236}">
                  <a16:creationId xmlns:a16="http://schemas.microsoft.com/office/drawing/2014/main" id="{24AD1DD8-AB31-C7DA-E868-A48B275A6780}"/>
                </a:ext>
              </a:extLst>
            </p:cNvPr>
            <p:cNvSpPr/>
            <p:nvPr/>
          </p:nvSpPr>
          <p:spPr>
            <a:xfrm>
              <a:off x="6087962" y="4192937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174" y="533"/>
                  </a:lnTo>
                  <a:cubicBezTo>
                    <a:pt x="3321" y="533"/>
                    <a:pt x="3440" y="414"/>
                    <a:pt x="3440" y="267"/>
                  </a:cubicBezTo>
                  <a:cubicBezTo>
                    <a:pt x="3440" y="120"/>
                    <a:pt x="3321" y="1"/>
                    <a:pt x="3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14;p43">
              <a:extLst>
                <a:ext uri="{FF2B5EF4-FFF2-40B4-BE49-F238E27FC236}">
                  <a16:creationId xmlns:a16="http://schemas.microsoft.com/office/drawing/2014/main" id="{292245AD-C524-64CE-15DD-502E72DBB2EA}"/>
                </a:ext>
              </a:extLst>
            </p:cNvPr>
            <p:cNvSpPr/>
            <p:nvPr/>
          </p:nvSpPr>
          <p:spPr>
            <a:xfrm>
              <a:off x="6087962" y="4225574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15;p43">
              <a:extLst>
                <a:ext uri="{FF2B5EF4-FFF2-40B4-BE49-F238E27FC236}">
                  <a16:creationId xmlns:a16="http://schemas.microsoft.com/office/drawing/2014/main" id="{68CE6A35-BAAF-76ED-C449-D26B5C6C520B}"/>
                </a:ext>
              </a:extLst>
            </p:cNvPr>
            <p:cNvSpPr/>
            <p:nvPr/>
          </p:nvSpPr>
          <p:spPr>
            <a:xfrm>
              <a:off x="6207067" y="4434695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16;p43">
              <a:extLst>
                <a:ext uri="{FF2B5EF4-FFF2-40B4-BE49-F238E27FC236}">
                  <a16:creationId xmlns:a16="http://schemas.microsoft.com/office/drawing/2014/main" id="{34C50A03-6BE4-A74D-9023-EB2D3F0C044A}"/>
                </a:ext>
              </a:extLst>
            </p:cNvPr>
            <p:cNvSpPr/>
            <p:nvPr/>
          </p:nvSpPr>
          <p:spPr>
            <a:xfrm>
              <a:off x="6207067" y="4459538"/>
              <a:ext cx="67297" cy="17645"/>
            </a:xfrm>
            <a:custGeom>
              <a:avLst/>
              <a:gdLst/>
              <a:ahLst/>
              <a:cxnLst/>
              <a:rect l="l" t="t" r="r" b="b"/>
              <a:pathLst>
                <a:path w="202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6"/>
                  </a:cubicBezTo>
                  <a:cubicBezTo>
                    <a:pt x="2029" y="119"/>
                    <a:pt x="1910" y="0"/>
                    <a:pt x="1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17;p43">
              <a:extLst>
                <a:ext uri="{FF2B5EF4-FFF2-40B4-BE49-F238E27FC236}">
                  <a16:creationId xmlns:a16="http://schemas.microsoft.com/office/drawing/2014/main" id="{D00155D0-2C2E-087A-8279-D190A17449EA}"/>
                </a:ext>
              </a:extLst>
            </p:cNvPr>
            <p:cNvSpPr/>
            <p:nvPr/>
          </p:nvSpPr>
          <p:spPr>
            <a:xfrm>
              <a:off x="6207067" y="4484347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18;p43">
              <a:extLst>
                <a:ext uri="{FF2B5EF4-FFF2-40B4-BE49-F238E27FC236}">
                  <a16:creationId xmlns:a16="http://schemas.microsoft.com/office/drawing/2014/main" id="{55810493-3CDF-1FAE-1765-7C6576551799}"/>
                </a:ext>
              </a:extLst>
            </p:cNvPr>
            <p:cNvSpPr/>
            <p:nvPr/>
          </p:nvSpPr>
          <p:spPr>
            <a:xfrm>
              <a:off x="6469355" y="4373866"/>
              <a:ext cx="56385" cy="56418"/>
            </a:xfrm>
            <a:custGeom>
              <a:avLst/>
              <a:gdLst/>
              <a:ahLst/>
              <a:cxnLst/>
              <a:rect l="l" t="t" r="r" b="b"/>
              <a:pathLst>
                <a:path w="1700" h="1701" extrusionOk="0">
                  <a:moveTo>
                    <a:pt x="850" y="533"/>
                  </a:moveTo>
                  <a:cubicBezTo>
                    <a:pt x="1026" y="533"/>
                    <a:pt x="1167" y="675"/>
                    <a:pt x="1167" y="851"/>
                  </a:cubicBezTo>
                  <a:cubicBezTo>
                    <a:pt x="1167" y="1026"/>
                    <a:pt x="1026" y="1168"/>
                    <a:pt x="850" y="1168"/>
                  </a:cubicBezTo>
                  <a:cubicBezTo>
                    <a:pt x="674" y="1168"/>
                    <a:pt x="532" y="1026"/>
                    <a:pt x="532" y="851"/>
                  </a:cubicBezTo>
                  <a:cubicBezTo>
                    <a:pt x="532" y="675"/>
                    <a:pt x="674" y="533"/>
                    <a:pt x="850" y="533"/>
                  </a:cubicBezTo>
                  <a:close/>
                  <a:moveTo>
                    <a:pt x="850" y="1"/>
                  </a:moveTo>
                  <a:cubicBezTo>
                    <a:pt x="382" y="1"/>
                    <a:pt x="1" y="383"/>
                    <a:pt x="1" y="851"/>
                  </a:cubicBezTo>
                  <a:cubicBezTo>
                    <a:pt x="1" y="1319"/>
                    <a:pt x="382" y="1700"/>
                    <a:pt x="850" y="1700"/>
                  </a:cubicBezTo>
                  <a:cubicBezTo>
                    <a:pt x="1318" y="1700"/>
                    <a:pt x="1699" y="1319"/>
                    <a:pt x="1699" y="851"/>
                  </a:cubicBezTo>
                  <a:cubicBezTo>
                    <a:pt x="1699" y="383"/>
                    <a:pt x="131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1448;p43">
            <a:extLst>
              <a:ext uri="{FF2B5EF4-FFF2-40B4-BE49-F238E27FC236}">
                <a16:creationId xmlns:a16="http://schemas.microsoft.com/office/drawing/2014/main" id="{3BF9E725-E36E-06EA-618F-C5C11B821E02}"/>
              </a:ext>
            </a:extLst>
          </p:cNvPr>
          <p:cNvSpPr/>
          <p:nvPr/>
        </p:nvSpPr>
        <p:spPr>
          <a:xfrm rot="5400000">
            <a:off x="4086611" y="295577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329;p39">
            <a:extLst>
              <a:ext uri="{FF2B5EF4-FFF2-40B4-BE49-F238E27FC236}">
                <a16:creationId xmlns:a16="http://schemas.microsoft.com/office/drawing/2014/main" id="{A1F727AB-19C8-ED6E-F18B-5F8537B6E31F}"/>
              </a:ext>
            </a:extLst>
          </p:cNvPr>
          <p:cNvSpPr txBox="1">
            <a:spLocks/>
          </p:cNvSpPr>
          <p:nvPr/>
        </p:nvSpPr>
        <p:spPr>
          <a:xfrm>
            <a:off x="3528750" y="4115207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/>
              <a:t>Social</a:t>
            </a:r>
          </a:p>
        </p:txBody>
      </p:sp>
      <p:sp>
        <p:nvSpPr>
          <p:cNvPr id="1379" name="Google Shape;1448;p43">
            <a:extLst>
              <a:ext uri="{FF2B5EF4-FFF2-40B4-BE49-F238E27FC236}">
                <a16:creationId xmlns:a16="http://schemas.microsoft.com/office/drawing/2014/main" id="{0D24C0E1-7546-CA05-948A-F42C1B880035}"/>
              </a:ext>
            </a:extLst>
          </p:cNvPr>
          <p:cNvSpPr/>
          <p:nvPr/>
        </p:nvSpPr>
        <p:spPr>
          <a:xfrm rot="5400000">
            <a:off x="6703553" y="2960119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563;p45">
            <a:extLst>
              <a:ext uri="{FF2B5EF4-FFF2-40B4-BE49-F238E27FC236}">
                <a16:creationId xmlns:a16="http://schemas.microsoft.com/office/drawing/2014/main" id="{4E35E27C-864F-7C2E-ACA3-E27890E22D29}"/>
              </a:ext>
            </a:extLst>
          </p:cNvPr>
          <p:cNvGrpSpPr/>
          <p:nvPr/>
        </p:nvGrpSpPr>
        <p:grpSpPr>
          <a:xfrm>
            <a:off x="6890959" y="3094823"/>
            <a:ext cx="590515" cy="570457"/>
            <a:chOff x="7390435" y="3680868"/>
            <a:chExt cx="372073" cy="355243"/>
          </a:xfrm>
        </p:grpSpPr>
        <p:sp>
          <p:nvSpPr>
            <p:cNvPr id="1381" name="Google Shape;1564;p45">
              <a:extLst>
                <a:ext uri="{FF2B5EF4-FFF2-40B4-BE49-F238E27FC236}">
                  <a16:creationId xmlns:a16="http://schemas.microsoft.com/office/drawing/2014/main" id="{4A587DE8-08B4-ED32-48C8-518FECD30F7B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565;p45">
              <a:extLst>
                <a:ext uri="{FF2B5EF4-FFF2-40B4-BE49-F238E27FC236}">
                  <a16:creationId xmlns:a16="http://schemas.microsoft.com/office/drawing/2014/main" id="{38DDA159-9383-0BCD-9A74-E9C2B2613366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566;p45">
              <a:extLst>
                <a:ext uri="{FF2B5EF4-FFF2-40B4-BE49-F238E27FC236}">
                  <a16:creationId xmlns:a16="http://schemas.microsoft.com/office/drawing/2014/main" id="{E7DBD87A-2C62-13CB-48AB-0B548DB00508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567;p45">
              <a:extLst>
                <a:ext uri="{FF2B5EF4-FFF2-40B4-BE49-F238E27FC236}">
                  <a16:creationId xmlns:a16="http://schemas.microsoft.com/office/drawing/2014/main" id="{663C174D-39FF-EAFC-1CFC-8110411144CE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568;p45">
              <a:extLst>
                <a:ext uri="{FF2B5EF4-FFF2-40B4-BE49-F238E27FC236}">
                  <a16:creationId xmlns:a16="http://schemas.microsoft.com/office/drawing/2014/main" id="{95B6F02D-57BE-A23A-8899-D4E38EE31CAC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569;p45">
              <a:extLst>
                <a:ext uri="{FF2B5EF4-FFF2-40B4-BE49-F238E27FC236}">
                  <a16:creationId xmlns:a16="http://schemas.microsoft.com/office/drawing/2014/main" id="{1920CF65-D4A9-66C8-84F7-514856B75E4F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7" name="Google Shape;1329;p39">
            <a:extLst>
              <a:ext uri="{FF2B5EF4-FFF2-40B4-BE49-F238E27FC236}">
                <a16:creationId xmlns:a16="http://schemas.microsoft.com/office/drawing/2014/main" id="{E19D52A0-9280-3D3E-B382-8E7432C92FFA}"/>
              </a:ext>
            </a:extLst>
          </p:cNvPr>
          <p:cNvSpPr txBox="1">
            <a:spLocks/>
          </p:cNvSpPr>
          <p:nvPr/>
        </p:nvSpPr>
        <p:spPr>
          <a:xfrm>
            <a:off x="6154404" y="4119558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/>
              <a:t>Economic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42004" y="66073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3808225" y="905966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1003140" y="-35998"/>
            <a:ext cx="1099376" cy="1278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15 Potential Artificial Intelligence (AI) Risks">
            <a:extLst>
              <a:ext uri="{FF2B5EF4-FFF2-40B4-BE49-F238E27FC236}">
                <a16:creationId xmlns:a16="http://schemas.microsoft.com/office/drawing/2014/main" id="{B6D75983-7315-B64F-FD86-38D3DFFD3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26" y="0"/>
            <a:ext cx="424107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86F95-1023-0144-8E0D-58CB20BA42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573"/>
          <a:stretch/>
        </p:blipFill>
        <p:spPr>
          <a:xfrm>
            <a:off x="4128" y="1442403"/>
            <a:ext cx="4898798" cy="239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9"/>
          <p:cNvSpPr txBox="1">
            <a:spLocks noGrp="1"/>
          </p:cNvSpPr>
          <p:nvPr>
            <p:ph type="title"/>
          </p:nvPr>
        </p:nvSpPr>
        <p:spPr>
          <a:xfrm>
            <a:off x="720000" y="82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Challenges and Mitigation</a:t>
            </a:r>
            <a:endParaRPr/>
          </a:p>
        </p:txBody>
      </p:sp>
      <p:grpSp>
        <p:nvGrpSpPr>
          <p:cNvPr id="1369" name="Google Shape;1369;p39"/>
          <p:cNvGrpSpPr/>
          <p:nvPr/>
        </p:nvGrpSpPr>
        <p:grpSpPr>
          <a:xfrm>
            <a:off x="8755392" y="1555685"/>
            <a:ext cx="76825" cy="76800"/>
            <a:chOff x="3104875" y="1099400"/>
            <a:chExt cx="76825" cy="76800"/>
          </a:xfrm>
        </p:grpSpPr>
        <p:sp>
          <p:nvSpPr>
            <p:cNvPr id="1370" name="Google Shape;137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/>
          <p:cNvGrpSpPr/>
          <p:nvPr/>
        </p:nvGrpSpPr>
        <p:grpSpPr>
          <a:xfrm rot="1891135">
            <a:off x="3485985" y="4801093"/>
            <a:ext cx="76828" cy="76803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>
            <a:off x="2388887" y="371292"/>
            <a:ext cx="76825" cy="76800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78" name="Google Shape;1378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8171573" y="4403598"/>
            <a:ext cx="563466" cy="4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TextBox 1393">
            <a:extLst>
              <a:ext uri="{FF2B5EF4-FFF2-40B4-BE49-F238E27FC236}">
                <a16:creationId xmlns:a16="http://schemas.microsoft.com/office/drawing/2014/main" id="{E0D0D321-2E2B-4687-2C66-8138F97E0B6D}"/>
              </a:ext>
            </a:extLst>
          </p:cNvPr>
          <p:cNvSpPr txBox="1"/>
          <p:nvPr/>
        </p:nvSpPr>
        <p:spPr>
          <a:xfrm>
            <a:off x="311784" y="815384"/>
            <a:ext cx="3702868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tx1"/>
                </a:solidFill>
                <a:latin typeface="Montserrat SemiBold" panose="00000700000000000000" pitchFamily="2" charset="0"/>
              </a:rPr>
              <a:t>Potential Challenges</a:t>
            </a:r>
          </a:p>
          <a:p>
            <a:endParaRPr lang="en-US" sz="1200" b="0" i="0" u="none" strike="noStrike" dirty="0">
              <a:solidFill>
                <a:schemeClr val="tx1"/>
              </a:solidFill>
              <a:effectLst/>
              <a:latin typeface="Montserrat Medium" panose="00000600000000000000" pitchFamily="2" charset="0"/>
            </a:endParaRPr>
          </a:p>
          <a:p>
            <a:pPr algn="just"/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1. Challenge: Ensuring high-quality, unbiased training data can be difficult due to historical biases.</a:t>
            </a:r>
          </a:p>
          <a:p>
            <a:pPr algn="just"/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- Solution: Implement rigorous data quality checks, actively seek diverse datasets, and employ bias reduction techniques.</a:t>
            </a:r>
          </a:p>
          <a:p>
            <a:pPr algn="just"/>
            <a:endParaRPr lang="en-US" sz="1200" b="0" i="0" u="none" strike="noStrike" dirty="0">
              <a:solidFill>
                <a:schemeClr val="tx1"/>
              </a:solidFill>
              <a:effectLst/>
              <a:latin typeface="Montserrat Medium" panose="00000600000000000000" pitchFamily="2" charset="0"/>
            </a:endParaRPr>
          </a:p>
          <a:p>
            <a:pPr algn="just"/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2. Challenge: Establishing effective human oversight without hindering AI efficiency.</a:t>
            </a:r>
          </a:p>
          <a:p>
            <a:pPr algn="just"/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- Solution: Establish explicit policies for AI use, create accountability systems, and foster a culture of responsible AI development.</a:t>
            </a:r>
          </a:p>
          <a:p>
            <a:pPr algn="just"/>
            <a:endParaRPr lang="en-US" sz="1200" b="0" i="0" u="none" strike="noStrike" dirty="0">
              <a:solidFill>
                <a:schemeClr val="tx1"/>
              </a:solidFill>
              <a:effectLst/>
              <a:latin typeface="Montserrat Medium" panose="00000600000000000000" pitchFamily="2" charset="0"/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  <a:latin typeface="Montserrat Medium" panose="00000600000000000000" pitchFamily="2" charset="0"/>
              </a:rPr>
              <a:t>3. Challenge: User misunderstanding of AI capabilities and limitations.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  <a:latin typeface="Montserrat Medium" panose="00000600000000000000" pitchFamily="2" charset="0"/>
              </a:rPr>
              <a:t>- Solution: Develop education programs, user-friendly interfaces, and transparent communication about AI.</a:t>
            </a:r>
            <a:endParaRPr lang="en-US" sz="1200" b="0" i="0" u="none" strike="noStrike" dirty="0">
              <a:solidFill>
                <a:schemeClr val="tx1"/>
              </a:solidFill>
              <a:effectLst/>
              <a:latin typeface="Montserrat Medium" panose="00000600000000000000" pitchFamily="2" charset="0"/>
            </a:endParaRPr>
          </a:p>
        </p:txBody>
      </p:sp>
      <p:sp>
        <p:nvSpPr>
          <p:cNvPr id="1395" name="TextBox 1394">
            <a:extLst>
              <a:ext uri="{FF2B5EF4-FFF2-40B4-BE49-F238E27FC236}">
                <a16:creationId xmlns:a16="http://schemas.microsoft.com/office/drawing/2014/main" id="{0664F912-5945-C7E1-EA9D-4F5DE5065549}"/>
              </a:ext>
            </a:extLst>
          </p:cNvPr>
          <p:cNvSpPr txBox="1"/>
          <p:nvPr/>
        </p:nvSpPr>
        <p:spPr>
          <a:xfrm>
            <a:off x="4522393" y="772459"/>
            <a:ext cx="37028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tx1"/>
                </a:solidFill>
                <a:latin typeface="Montserrat SemiBold" panose="00000700000000000000" pitchFamily="2" charset="0"/>
              </a:rPr>
              <a:t>Risk Mitigation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200" b="0" i="0" u="none" strike="noStrike" dirty="0">
              <a:solidFill>
                <a:schemeClr val="tx1"/>
              </a:solidFill>
              <a:effectLst/>
              <a:latin typeface="Montserrat Medium" panose="000006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1. Privacy and Data Security:</a:t>
            </a:r>
            <a:endParaRPr lang="en-US" sz="1200" b="0" dirty="0">
              <a:solidFill>
                <a:schemeClr val="tx1"/>
              </a:solidFill>
              <a:effectLst/>
              <a:latin typeface="Montserrat Medium" panose="000006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- Implement strong end-to-end encryption for data in transit and at rest.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- Comply with data protection (e.g., GDPR).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</a:b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2. Reliability and Accuracy:</a:t>
            </a:r>
            <a:endParaRPr lang="en-US" sz="1200" dirty="0">
              <a:solidFill>
                <a:schemeClr val="tx1"/>
              </a:solidFill>
              <a:latin typeface="Montserrat Medium" panose="000006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- Continuously update and expand training datasets to improve accuracy.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- Implement a feedback loop for users to correct and enhance AI responses.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</a:b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3. Malicious Use:</a:t>
            </a:r>
            <a:endParaRPr lang="en-US" sz="1200" b="0" dirty="0">
              <a:solidFill>
                <a:schemeClr val="tx1"/>
              </a:solidFill>
              <a:effectLst/>
              <a:latin typeface="Montserrat Medium" panose="000006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- Collaborate with cybersecurity experts to address emerging threats.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</a:b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4. Ethical Concerns:</a:t>
            </a:r>
            <a:endParaRPr lang="en-US" sz="1200" dirty="0">
              <a:solidFill>
                <a:schemeClr val="tx1"/>
              </a:solidFill>
              <a:latin typeface="Montserrat Medium" panose="000006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- Provide transparency in decision-making processes to build user trust.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 Medium" panose="00000600000000000000" pitchFamily="2" charset="0"/>
              </a:rPr>
              <a:t>- Regularly review and update ethical guidelines based on societal changes.</a:t>
            </a:r>
          </a:p>
        </p:txBody>
      </p:sp>
    </p:spTree>
    <p:extLst>
      <p:ext uri="{BB962C8B-B14F-4D97-AF65-F5344CB8AC3E}">
        <p14:creationId xmlns:p14="http://schemas.microsoft.com/office/powerpoint/2010/main" val="330046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3552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Budget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892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4" name="Google Shape;1994;p58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95" name="Google Shape;1995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Cost Categories</a:t>
            </a:r>
          </a:p>
        </p:txBody>
      </p:sp>
      <p:sp>
        <p:nvSpPr>
          <p:cNvPr id="1996" name="Google Shape;1996;p58"/>
          <p:cNvSpPr/>
          <p:nvPr/>
        </p:nvSpPr>
        <p:spPr>
          <a:xfrm>
            <a:off x="5029364" y="1977009"/>
            <a:ext cx="2450985" cy="593344"/>
          </a:xfrm>
          <a:prstGeom prst="roundRect">
            <a:avLst>
              <a:gd name="adj" fmla="val 5000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58"/>
          <p:cNvSpPr/>
          <p:nvPr/>
        </p:nvSpPr>
        <p:spPr>
          <a:xfrm>
            <a:off x="4455212" y="2699376"/>
            <a:ext cx="2462528" cy="620557"/>
          </a:xfrm>
          <a:prstGeom prst="roundRect">
            <a:avLst>
              <a:gd name="adj" fmla="val 5000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58"/>
          <p:cNvSpPr/>
          <p:nvPr/>
        </p:nvSpPr>
        <p:spPr>
          <a:xfrm>
            <a:off x="4071677" y="3458026"/>
            <a:ext cx="2465301" cy="593344"/>
          </a:xfrm>
          <a:prstGeom prst="roundRect">
            <a:avLst>
              <a:gd name="adj" fmla="val 50000"/>
            </a:avLst>
          </a:prstGeom>
          <a:solidFill>
            <a:srgbClr val="002E8A">
              <a:alpha val="3300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58"/>
          <p:cNvSpPr txBox="1"/>
          <p:nvPr/>
        </p:nvSpPr>
        <p:spPr>
          <a:xfrm>
            <a:off x="1560953" y="2031909"/>
            <a:ext cx="2321232" cy="474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Development</a:t>
            </a:r>
          </a:p>
        </p:txBody>
      </p:sp>
      <p:sp>
        <p:nvSpPr>
          <p:cNvPr id="2001" name="Google Shape;2001;p58"/>
          <p:cNvSpPr txBox="1"/>
          <p:nvPr/>
        </p:nvSpPr>
        <p:spPr>
          <a:xfrm>
            <a:off x="4564374" y="2754752"/>
            <a:ext cx="1229843" cy="502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$11,692 CAD</a:t>
            </a:r>
          </a:p>
        </p:txBody>
      </p:sp>
      <p:sp>
        <p:nvSpPr>
          <p:cNvPr id="2002" name="Google Shape;2002;p58"/>
          <p:cNvSpPr txBox="1"/>
          <p:nvPr/>
        </p:nvSpPr>
        <p:spPr>
          <a:xfrm>
            <a:off x="1713255" y="2719420"/>
            <a:ext cx="1809892" cy="474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Testing</a:t>
            </a:r>
          </a:p>
        </p:txBody>
      </p:sp>
      <p:sp>
        <p:nvSpPr>
          <p:cNvPr id="2003" name="Google Shape;2003;p58"/>
          <p:cNvSpPr txBox="1"/>
          <p:nvPr/>
        </p:nvSpPr>
        <p:spPr>
          <a:xfrm>
            <a:off x="3964704" y="3505286"/>
            <a:ext cx="1429415" cy="33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lang="en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r"/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$15,000 CAD</a:t>
            </a:r>
          </a:p>
        </p:txBody>
      </p:sp>
      <p:sp>
        <p:nvSpPr>
          <p:cNvPr id="2004" name="Google Shape;2004;p58"/>
          <p:cNvSpPr txBox="1"/>
          <p:nvPr/>
        </p:nvSpPr>
        <p:spPr>
          <a:xfrm>
            <a:off x="821087" y="3495041"/>
            <a:ext cx="2692207" cy="47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Ongoing Maintenance</a:t>
            </a:r>
          </a:p>
        </p:txBody>
      </p:sp>
      <p:cxnSp>
        <p:nvCxnSpPr>
          <p:cNvPr id="2005" name="Google Shape;2005;p58"/>
          <p:cNvCxnSpPr>
            <a:stCxn id="2000" idx="3"/>
            <a:endCxn id="1996" idx="1"/>
          </p:cNvCxnSpPr>
          <p:nvPr/>
        </p:nvCxnSpPr>
        <p:spPr>
          <a:xfrm>
            <a:off x="3882185" y="2269146"/>
            <a:ext cx="1147179" cy="453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06" name="Google Shape;2006;p58"/>
          <p:cNvCxnSpPr>
            <a:endCxn id="1997" idx="1"/>
          </p:cNvCxnSpPr>
          <p:nvPr/>
        </p:nvCxnSpPr>
        <p:spPr>
          <a:xfrm>
            <a:off x="3467841" y="2991512"/>
            <a:ext cx="987371" cy="1814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07" name="Google Shape;2007;p58"/>
          <p:cNvCxnSpPr>
            <a:cxnSpLocks/>
            <a:stCxn id="2004" idx="3"/>
          </p:cNvCxnSpPr>
          <p:nvPr/>
        </p:nvCxnSpPr>
        <p:spPr>
          <a:xfrm>
            <a:off x="3513294" y="3734785"/>
            <a:ext cx="519800" cy="1025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2008" name="Google Shape;2008;p58"/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2009" name="Google Shape;2009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1" name="Google Shape;2011;p58"/>
          <p:cNvGrpSpPr/>
          <p:nvPr/>
        </p:nvGrpSpPr>
        <p:grpSpPr>
          <a:xfrm>
            <a:off x="5903450" y="1530300"/>
            <a:ext cx="76825" cy="76800"/>
            <a:chOff x="3104875" y="1099400"/>
            <a:chExt cx="76825" cy="76800"/>
          </a:xfrm>
        </p:grpSpPr>
        <p:sp>
          <p:nvSpPr>
            <p:cNvPr id="2012" name="Google Shape;2012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58"/>
          <p:cNvGrpSpPr/>
          <p:nvPr/>
        </p:nvGrpSpPr>
        <p:grpSpPr>
          <a:xfrm>
            <a:off x="2762466" y="4148650"/>
            <a:ext cx="76825" cy="76800"/>
            <a:chOff x="3104875" y="1099400"/>
            <a:chExt cx="76825" cy="76800"/>
          </a:xfrm>
        </p:grpSpPr>
        <p:sp>
          <p:nvSpPr>
            <p:cNvPr id="2015" name="Google Shape;2015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17" name="Google Shape;2017;p5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229668" y="38598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5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6982910" y="9117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9" name="Google Shape;2019;p58"/>
          <p:cNvGrpSpPr/>
          <p:nvPr/>
        </p:nvGrpSpPr>
        <p:grpSpPr>
          <a:xfrm>
            <a:off x="6349085" y="2753847"/>
            <a:ext cx="395192" cy="457186"/>
            <a:chOff x="1246535" y="1431577"/>
            <a:chExt cx="525871" cy="601957"/>
          </a:xfrm>
        </p:grpSpPr>
        <p:sp>
          <p:nvSpPr>
            <p:cNvPr id="2020" name="Google Shape;2020;p58"/>
            <p:cNvSpPr/>
            <p:nvPr/>
          </p:nvSpPr>
          <p:spPr>
            <a:xfrm>
              <a:off x="1350250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2" y="1017"/>
                  </a:lnTo>
                  <a:lnTo>
                    <a:pt x="532" y="532"/>
                  </a:lnTo>
                  <a:close/>
                  <a:moveTo>
                    <a:pt x="373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7" y="1549"/>
                    <a:pt x="373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8"/>
            <p:cNvSpPr/>
            <p:nvPr/>
          </p:nvSpPr>
          <p:spPr>
            <a:xfrm>
              <a:off x="1460798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3" y="1017"/>
                  </a:lnTo>
                  <a:lnTo>
                    <a:pt x="533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8" y="1549"/>
                    <a:pt x="372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8"/>
            <p:cNvSpPr/>
            <p:nvPr/>
          </p:nvSpPr>
          <p:spPr>
            <a:xfrm>
              <a:off x="1338807" y="1985342"/>
              <a:ext cx="56352" cy="17645"/>
            </a:xfrm>
            <a:custGeom>
              <a:avLst/>
              <a:gdLst/>
              <a:ahLst/>
              <a:cxnLst/>
              <a:rect l="l" t="t" r="r" b="b"/>
              <a:pathLst>
                <a:path w="1699" h="532" extrusionOk="0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7" y="532"/>
                  </a:cubicBezTo>
                  <a:lnTo>
                    <a:pt x="1432" y="532"/>
                  </a:lnTo>
                  <a:cubicBezTo>
                    <a:pt x="1579" y="532"/>
                    <a:pt x="1698" y="413"/>
                    <a:pt x="1698" y="266"/>
                  </a:cubicBezTo>
                  <a:cubicBezTo>
                    <a:pt x="1698" y="119"/>
                    <a:pt x="1579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1464446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8"/>
            <p:cNvSpPr/>
            <p:nvPr/>
          </p:nvSpPr>
          <p:spPr>
            <a:xfrm>
              <a:off x="1499902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7" y="0"/>
                    <a:pt x="128" y="29"/>
                    <a:pt x="77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4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8"/>
            <p:cNvSpPr/>
            <p:nvPr/>
          </p:nvSpPr>
          <p:spPr>
            <a:xfrm>
              <a:off x="1535358" y="198534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5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3"/>
                    <a:pt x="195" y="532"/>
                    <a:pt x="265" y="532"/>
                  </a:cubicBezTo>
                  <a:cubicBezTo>
                    <a:pt x="335" y="532"/>
                    <a:pt x="404" y="503"/>
                    <a:pt x="453" y="454"/>
                  </a:cubicBezTo>
                  <a:cubicBezTo>
                    <a:pt x="503" y="405"/>
                    <a:pt x="531" y="336"/>
                    <a:pt x="531" y="266"/>
                  </a:cubicBezTo>
                  <a:cubicBezTo>
                    <a:pt x="531" y="196"/>
                    <a:pt x="503" y="127"/>
                    <a:pt x="453" y="78"/>
                  </a:cubicBezTo>
                  <a:cubicBezTo>
                    <a:pt x="404" y="29"/>
                    <a:pt x="33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1403186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9" y="78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9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1438608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8" y="78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8"/>
                    <a:pt x="455" y="78"/>
                  </a:cubicBezTo>
                  <a:cubicBezTo>
                    <a:pt x="405" y="28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1474065" y="1571776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1246535" y="1431577"/>
              <a:ext cx="525871" cy="601957"/>
            </a:xfrm>
            <a:custGeom>
              <a:avLst/>
              <a:gdLst/>
              <a:ahLst/>
              <a:cxnLst/>
              <a:rect l="l" t="t" r="r" b="b"/>
              <a:pathLst>
                <a:path w="15855" h="18149" extrusionOk="0">
                  <a:moveTo>
                    <a:pt x="6931" y="1864"/>
                  </a:moveTo>
                  <a:cubicBezTo>
                    <a:pt x="6946" y="1864"/>
                    <a:pt x="6963" y="1865"/>
                    <a:pt x="6978" y="1865"/>
                  </a:cubicBezTo>
                  <a:lnTo>
                    <a:pt x="6978" y="2585"/>
                  </a:lnTo>
                  <a:lnTo>
                    <a:pt x="5137" y="2585"/>
                  </a:lnTo>
                  <a:lnTo>
                    <a:pt x="5137" y="1865"/>
                  </a:lnTo>
                  <a:cubicBezTo>
                    <a:pt x="5153" y="1864"/>
                    <a:pt x="5169" y="1864"/>
                    <a:pt x="5185" y="1864"/>
                  </a:cubicBezTo>
                  <a:close/>
                  <a:moveTo>
                    <a:pt x="15323" y="532"/>
                  </a:moveTo>
                  <a:lnTo>
                    <a:pt x="15323" y="3925"/>
                  </a:lnTo>
                  <a:lnTo>
                    <a:pt x="11009" y="3925"/>
                  </a:lnTo>
                  <a:cubicBezTo>
                    <a:pt x="10933" y="3925"/>
                    <a:pt x="10860" y="3958"/>
                    <a:pt x="10809" y="4016"/>
                  </a:cubicBezTo>
                  <a:lnTo>
                    <a:pt x="10263" y="4640"/>
                  </a:lnTo>
                  <a:lnTo>
                    <a:pt x="10263" y="532"/>
                  </a:lnTo>
                  <a:close/>
                  <a:moveTo>
                    <a:pt x="11140" y="6825"/>
                  </a:moveTo>
                  <a:cubicBezTo>
                    <a:pt x="11384" y="6825"/>
                    <a:pt x="11583" y="7023"/>
                    <a:pt x="11583" y="7268"/>
                  </a:cubicBezTo>
                  <a:lnTo>
                    <a:pt x="11583" y="9382"/>
                  </a:lnTo>
                  <a:cubicBezTo>
                    <a:pt x="11583" y="9626"/>
                    <a:pt x="11384" y="9824"/>
                    <a:pt x="11140" y="9824"/>
                  </a:cubicBezTo>
                  <a:lnTo>
                    <a:pt x="10986" y="9824"/>
                  </a:lnTo>
                  <a:cubicBezTo>
                    <a:pt x="10995" y="9711"/>
                    <a:pt x="11000" y="9595"/>
                    <a:pt x="11000" y="9479"/>
                  </a:cubicBezTo>
                  <a:lnTo>
                    <a:pt x="11000" y="6825"/>
                  </a:lnTo>
                  <a:close/>
                  <a:moveTo>
                    <a:pt x="8826" y="5935"/>
                  </a:moveTo>
                  <a:cubicBezTo>
                    <a:pt x="9221" y="5935"/>
                    <a:pt x="9543" y="6256"/>
                    <a:pt x="9543" y="6651"/>
                  </a:cubicBezTo>
                  <a:lnTo>
                    <a:pt x="9543" y="9287"/>
                  </a:lnTo>
                  <a:cubicBezTo>
                    <a:pt x="9543" y="9681"/>
                    <a:pt x="9222" y="10003"/>
                    <a:pt x="8826" y="10003"/>
                  </a:cubicBezTo>
                  <a:lnTo>
                    <a:pt x="8245" y="10003"/>
                  </a:lnTo>
                  <a:cubicBezTo>
                    <a:pt x="8153" y="9545"/>
                    <a:pt x="7747" y="9200"/>
                    <a:pt x="7263" y="9200"/>
                  </a:cubicBezTo>
                  <a:lnTo>
                    <a:pt x="4940" y="9200"/>
                  </a:lnTo>
                  <a:cubicBezTo>
                    <a:pt x="4454" y="9200"/>
                    <a:pt x="4049" y="9545"/>
                    <a:pt x="3957" y="10003"/>
                  </a:cubicBezTo>
                  <a:lnTo>
                    <a:pt x="3376" y="10003"/>
                  </a:lnTo>
                  <a:cubicBezTo>
                    <a:pt x="2981" y="10003"/>
                    <a:pt x="2660" y="9681"/>
                    <a:pt x="2660" y="9287"/>
                  </a:cubicBezTo>
                  <a:lnTo>
                    <a:pt x="2660" y="6651"/>
                  </a:lnTo>
                  <a:cubicBezTo>
                    <a:pt x="2660" y="6256"/>
                    <a:pt x="2981" y="5935"/>
                    <a:pt x="3376" y="5935"/>
                  </a:cubicBezTo>
                  <a:close/>
                  <a:moveTo>
                    <a:pt x="7263" y="9731"/>
                  </a:moveTo>
                  <a:cubicBezTo>
                    <a:pt x="7522" y="9731"/>
                    <a:pt x="7734" y="9942"/>
                    <a:pt x="7734" y="10202"/>
                  </a:cubicBezTo>
                  <a:cubicBezTo>
                    <a:pt x="7734" y="10462"/>
                    <a:pt x="7522" y="10673"/>
                    <a:pt x="7263" y="10673"/>
                  </a:cubicBezTo>
                  <a:lnTo>
                    <a:pt x="4940" y="10673"/>
                  </a:lnTo>
                  <a:cubicBezTo>
                    <a:pt x="4680" y="10673"/>
                    <a:pt x="4469" y="10462"/>
                    <a:pt x="4469" y="10202"/>
                  </a:cubicBezTo>
                  <a:cubicBezTo>
                    <a:pt x="4469" y="9942"/>
                    <a:pt x="4680" y="9731"/>
                    <a:pt x="4940" y="9731"/>
                  </a:cubicBezTo>
                  <a:close/>
                  <a:moveTo>
                    <a:pt x="2619" y="2962"/>
                  </a:moveTo>
                  <a:lnTo>
                    <a:pt x="2619" y="5660"/>
                  </a:lnTo>
                  <a:cubicBezTo>
                    <a:pt x="2321" y="5889"/>
                    <a:pt x="2128" y="6248"/>
                    <a:pt x="2128" y="6651"/>
                  </a:cubicBezTo>
                  <a:lnTo>
                    <a:pt x="2128" y="9287"/>
                  </a:lnTo>
                  <a:cubicBezTo>
                    <a:pt x="2128" y="9691"/>
                    <a:pt x="2321" y="10050"/>
                    <a:pt x="2619" y="10278"/>
                  </a:cubicBezTo>
                  <a:lnTo>
                    <a:pt x="2619" y="11900"/>
                  </a:lnTo>
                  <a:cubicBezTo>
                    <a:pt x="2017" y="11269"/>
                    <a:pt x="1646" y="10417"/>
                    <a:pt x="1646" y="9479"/>
                  </a:cubicBezTo>
                  <a:lnTo>
                    <a:pt x="1646" y="5383"/>
                  </a:lnTo>
                  <a:cubicBezTo>
                    <a:pt x="1646" y="4446"/>
                    <a:pt x="2017" y="3594"/>
                    <a:pt x="2619" y="2962"/>
                  </a:cubicBezTo>
                  <a:close/>
                  <a:moveTo>
                    <a:pt x="7510" y="1911"/>
                  </a:moveTo>
                  <a:cubicBezTo>
                    <a:pt x="8044" y="1999"/>
                    <a:pt x="8539" y="2207"/>
                    <a:pt x="8965" y="2506"/>
                  </a:cubicBezTo>
                  <a:lnTo>
                    <a:pt x="8965" y="3403"/>
                  </a:lnTo>
                  <a:cubicBezTo>
                    <a:pt x="8965" y="3550"/>
                    <a:pt x="9083" y="3669"/>
                    <a:pt x="9230" y="3669"/>
                  </a:cubicBezTo>
                  <a:cubicBezTo>
                    <a:pt x="9378" y="3669"/>
                    <a:pt x="9496" y="3550"/>
                    <a:pt x="9496" y="3403"/>
                  </a:cubicBezTo>
                  <a:lnTo>
                    <a:pt x="9496" y="2962"/>
                  </a:lnTo>
                  <a:cubicBezTo>
                    <a:pt x="9579" y="3050"/>
                    <a:pt x="9657" y="3140"/>
                    <a:pt x="9730" y="3234"/>
                  </a:cubicBezTo>
                  <a:lnTo>
                    <a:pt x="9730" y="5128"/>
                  </a:lnTo>
                  <a:cubicBezTo>
                    <a:pt x="9730" y="5386"/>
                    <a:pt x="9898" y="5503"/>
                    <a:pt x="10054" y="5503"/>
                  </a:cubicBezTo>
                  <a:cubicBezTo>
                    <a:pt x="10126" y="5503"/>
                    <a:pt x="10235" y="5478"/>
                    <a:pt x="10340" y="5358"/>
                  </a:cubicBezTo>
                  <a:lnTo>
                    <a:pt x="10464" y="5216"/>
                  </a:lnTo>
                  <a:cubicBezTo>
                    <a:pt x="10467" y="5272"/>
                    <a:pt x="10468" y="5327"/>
                    <a:pt x="10468" y="5383"/>
                  </a:cubicBezTo>
                  <a:lnTo>
                    <a:pt x="10468" y="9479"/>
                  </a:lnTo>
                  <a:lnTo>
                    <a:pt x="10469" y="9479"/>
                  </a:lnTo>
                  <a:cubicBezTo>
                    <a:pt x="10469" y="10416"/>
                    <a:pt x="10098" y="11269"/>
                    <a:pt x="9497" y="11900"/>
                  </a:cubicBezTo>
                  <a:lnTo>
                    <a:pt x="9497" y="10339"/>
                  </a:lnTo>
                  <a:cubicBezTo>
                    <a:pt x="9844" y="10117"/>
                    <a:pt x="10075" y="9729"/>
                    <a:pt x="10075" y="9286"/>
                  </a:cubicBezTo>
                  <a:lnTo>
                    <a:pt x="10075" y="6651"/>
                  </a:lnTo>
                  <a:cubicBezTo>
                    <a:pt x="10075" y="6210"/>
                    <a:pt x="9844" y="5821"/>
                    <a:pt x="9497" y="5599"/>
                  </a:cubicBezTo>
                  <a:lnTo>
                    <a:pt x="9497" y="4892"/>
                  </a:lnTo>
                  <a:cubicBezTo>
                    <a:pt x="9497" y="4745"/>
                    <a:pt x="9378" y="4626"/>
                    <a:pt x="9231" y="4626"/>
                  </a:cubicBezTo>
                  <a:cubicBezTo>
                    <a:pt x="9083" y="4626"/>
                    <a:pt x="8965" y="4745"/>
                    <a:pt x="8965" y="4892"/>
                  </a:cubicBezTo>
                  <a:lnTo>
                    <a:pt x="8965" y="5411"/>
                  </a:lnTo>
                  <a:cubicBezTo>
                    <a:pt x="8919" y="5406"/>
                    <a:pt x="8873" y="5403"/>
                    <a:pt x="8826" y="5403"/>
                  </a:cubicBezTo>
                  <a:lnTo>
                    <a:pt x="3376" y="5403"/>
                  </a:lnTo>
                  <a:cubicBezTo>
                    <a:pt x="3299" y="5403"/>
                    <a:pt x="3223" y="5410"/>
                    <a:pt x="3151" y="5424"/>
                  </a:cubicBezTo>
                  <a:lnTo>
                    <a:pt x="3151" y="2504"/>
                  </a:lnTo>
                  <a:cubicBezTo>
                    <a:pt x="3577" y="2207"/>
                    <a:pt x="4070" y="1999"/>
                    <a:pt x="4605" y="1911"/>
                  </a:cubicBezTo>
                  <a:lnTo>
                    <a:pt x="4605" y="2608"/>
                  </a:lnTo>
                  <a:cubicBezTo>
                    <a:pt x="4605" y="2888"/>
                    <a:pt x="4833" y="3115"/>
                    <a:pt x="5114" y="3115"/>
                  </a:cubicBezTo>
                  <a:lnTo>
                    <a:pt x="7001" y="3115"/>
                  </a:lnTo>
                  <a:cubicBezTo>
                    <a:pt x="7282" y="3115"/>
                    <a:pt x="7510" y="2887"/>
                    <a:pt x="7510" y="2608"/>
                  </a:cubicBezTo>
                  <a:lnTo>
                    <a:pt x="7510" y="1911"/>
                  </a:lnTo>
                  <a:close/>
                  <a:moveTo>
                    <a:pt x="3151" y="10514"/>
                  </a:moveTo>
                  <a:cubicBezTo>
                    <a:pt x="3223" y="10527"/>
                    <a:pt x="3299" y="10535"/>
                    <a:pt x="3376" y="10535"/>
                  </a:cubicBezTo>
                  <a:lnTo>
                    <a:pt x="3993" y="10535"/>
                  </a:lnTo>
                  <a:cubicBezTo>
                    <a:pt x="4131" y="10925"/>
                    <a:pt x="4504" y="11205"/>
                    <a:pt x="4939" y="11205"/>
                  </a:cubicBezTo>
                  <a:lnTo>
                    <a:pt x="7263" y="11205"/>
                  </a:lnTo>
                  <a:cubicBezTo>
                    <a:pt x="7699" y="11205"/>
                    <a:pt x="8071" y="10925"/>
                    <a:pt x="8208" y="10535"/>
                  </a:cubicBezTo>
                  <a:lnTo>
                    <a:pt x="8826" y="10535"/>
                  </a:lnTo>
                  <a:cubicBezTo>
                    <a:pt x="8873" y="10535"/>
                    <a:pt x="8919" y="10533"/>
                    <a:pt x="8965" y="10527"/>
                  </a:cubicBezTo>
                  <a:lnTo>
                    <a:pt x="8965" y="12357"/>
                  </a:lnTo>
                  <a:cubicBezTo>
                    <a:pt x="8389" y="12761"/>
                    <a:pt x="7688" y="12999"/>
                    <a:pt x="6931" y="12999"/>
                  </a:cubicBezTo>
                  <a:lnTo>
                    <a:pt x="5185" y="12999"/>
                  </a:lnTo>
                  <a:cubicBezTo>
                    <a:pt x="4428" y="12999"/>
                    <a:pt x="3727" y="12761"/>
                    <a:pt x="3151" y="12357"/>
                  </a:cubicBezTo>
                  <a:lnTo>
                    <a:pt x="3151" y="10514"/>
                  </a:lnTo>
                  <a:close/>
                  <a:moveTo>
                    <a:pt x="7516" y="13489"/>
                  </a:moveTo>
                  <a:lnTo>
                    <a:pt x="7516" y="14261"/>
                  </a:lnTo>
                  <a:lnTo>
                    <a:pt x="4599" y="14261"/>
                  </a:lnTo>
                  <a:lnTo>
                    <a:pt x="4599" y="13489"/>
                  </a:lnTo>
                  <a:cubicBezTo>
                    <a:pt x="4790" y="13515"/>
                    <a:pt x="4986" y="13531"/>
                    <a:pt x="5185" y="13531"/>
                  </a:cubicBezTo>
                  <a:lnTo>
                    <a:pt x="6931" y="13531"/>
                  </a:lnTo>
                  <a:cubicBezTo>
                    <a:pt x="7129" y="13531"/>
                    <a:pt x="7325" y="13515"/>
                    <a:pt x="7516" y="13489"/>
                  </a:cubicBezTo>
                  <a:close/>
                  <a:moveTo>
                    <a:pt x="9365" y="16295"/>
                  </a:moveTo>
                  <a:cubicBezTo>
                    <a:pt x="9631" y="16295"/>
                    <a:pt x="9849" y="16509"/>
                    <a:pt x="9849" y="16774"/>
                  </a:cubicBezTo>
                  <a:lnTo>
                    <a:pt x="9849" y="17618"/>
                  </a:lnTo>
                  <a:lnTo>
                    <a:pt x="2267" y="17618"/>
                  </a:lnTo>
                  <a:lnTo>
                    <a:pt x="2267" y="16774"/>
                  </a:lnTo>
                  <a:cubicBezTo>
                    <a:pt x="2267" y="16509"/>
                    <a:pt x="2483" y="16295"/>
                    <a:pt x="2750" y="16295"/>
                  </a:cubicBezTo>
                  <a:close/>
                  <a:moveTo>
                    <a:pt x="10215" y="0"/>
                  </a:moveTo>
                  <a:cubicBezTo>
                    <a:pt x="9948" y="0"/>
                    <a:pt x="9731" y="217"/>
                    <a:pt x="9731" y="484"/>
                  </a:cubicBezTo>
                  <a:lnTo>
                    <a:pt x="9731" y="2447"/>
                  </a:lnTo>
                  <a:cubicBezTo>
                    <a:pt x="9001" y="1757"/>
                    <a:pt x="8014" y="1332"/>
                    <a:pt x="6931" y="1332"/>
                  </a:cubicBezTo>
                  <a:lnTo>
                    <a:pt x="5185" y="1332"/>
                  </a:lnTo>
                  <a:cubicBezTo>
                    <a:pt x="2940" y="1332"/>
                    <a:pt x="1115" y="3149"/>
                    <a:pt x="1115" y="5383"/>
                  </a:cubicBezTo>
                  <a:lnTo>
                    <a:pt x="1115" y="6293"/>
                  </a:lnTo>
                  <a:lnTo>
                    <a:pt x="975" y="6293"/>
                  </a:lnTo>
                  <a:cubicBezTo>
                    <a:pt x="438" y="6293"/>
                    <a:pt x="0" y="6731"/>
                    <a:pt x="0" y="7268"/>
                  </a:cubicBezTo>
                  <a:lnTo>
                    <a:pt x="0" y="7657"/>
                  </a:lnTo>
                  <a:cubicBezTo>
                    <a:pt x="0" y="7803"/>
                    <a:pt x="120" y="7923"/>
                    <a:pt x="266" y="7923"/>
                  </a:cubicBezTo>
                  <a:cubicBezTo>
                    <a:pt x="413" y="7923"/>
                    <a:pt x="532" y="7803"/>
                    <a:pt x="532" y="7657"/>
                  </a:cubicBezTo>
                  <a:lnTo>
                    <a:pt x="532" y="7269"/>
                  </a:lnTo>
                  <a:cubicBezTo>
                    <a:pt x="532" y="7024"/>
                    <a:pt x="730" y="6825"/>
                    <a:pt x="975" y="6825"/>
                  </a:cubicBezTo>
                  <a:lnTo>
                    <a:pt x="1115" y="6825"/>
                  </a:lnTo>
                  <a:lnTo>
                    <a:pt x="1115" y="9479"/>
                  </a:lnTo>
                  <a:cubicBezTo>
                    <a:pt x="1115" y="9595"/>
                    <a:pt x="1120" y="9711"/>
                    <a:pt x="1130" y="9825"/>
                  </a:cubicBezTo>
                  <a:lnTo>
                    <a:pt x="975" y="9825"/>
                  </a:lnTo>
                  <a:cubicBezTo>
                    <a:pt x="730" y="9825"/>
                    <a:pt x="532" y="9626"/>
                    <a:pt x="532" y="9382"/>
                  </a:cubicBezTo>
                  <a:lnTo>
                    <a:pt x="532" y="9040"/>
                  </a:lnTo>
                  <a:cubicBezTo>
                    <a:pt x="532" y="8893"/>
                    <a:pt x="413" y="8774"/>
                    <a:pt x="266" y="8774"/>
                  </a:cubicBezTo>
                  <a:cubicBezTo>
                    <a:pt x="120" y="8774"/>
                    <a:pt x="0" y="8893"/>
                    <a:pt x="0" y="9040"/>
                  </a:cubicBezTo>
                  <a:lnTo>
                    <a:pt x="0" y="9382"/>
                  </a:lnTo>
                  <a:cubicBezTo>
                    <a:pt x="0" y="9920"/>
                    <a:pt x="438" y="10356"/>
                    <a:pt x="975" y="10356"/>
                  </a:cubicBezTo>
                  <a:lnTo>
                    <a:pt x="1211" y="10356"/>
                  </a:lnTo>
                  <a:cubicBezTo>
                    <a:pt x="1534" y="11808"/>
                    <a:pt x="2642" y="12970"/>
                    <a:pt x="4067" y="13376"/>
                  </a:cubicBezTo>
                  <a:lnTo>
                    <a:pt x="4067" y="14261"/>
                  </a:lnTo>
                  <a:lnTo>
                    <a:pt x="1363" y="14261"/>
                  </a:lnTo>
                  <a:cubicBezTo>
                    <a:pt x="630" y="14261"/>
                    <a:pt x="33" y="14854"/>
                    <a:pt x="33" y="15585"/>
                  </a:cubicBezTo>
                  <a:lnTo>
                    <a:pt x="33" y="17883"/>
                  </a:lnTo>
                  <a:cubicBezTo>
                    <a:pt x="33" y="18030"/>
                    <a:pt x="152" y="18149"/>
                    <a:pt x="299" y="18149"/>
                  </a:cubicBezTo>
                  <a:lnTo>
                    <a:pt x="11816" y="18149"/>
                  </a:lnTo>
                  <a:cubicBezTo>
                    <a:pt x="11963" y="18149"/>
                    <a:pt x="12082" y="18030"/>
                    <a:pt x="12082" y="17883"/>
                  </a:cubicBezTo>
                  <a:lnTo>
                    <a:pt x="12082" y="15585"/>
                  </a:lnTo>
                  <a:cubicBezTo>
                    <a:pt x="12082" y="14854"/>
                    <a:pt x="11486" y="14261"/>
                    <a:pt x="10753" y="14261"/>
                  </a:cubicBezTo>
                  <a:lnTo>
                    <a:pt x="10054" y="14261"/>
                  </a:lnTo>
                  <a:cubicBezTo>
                    <a:pt x="9908" y="14261"/>
                    <a:pt x="9788" y="14380"/>
                    <a:pt x="9788" y="14527"/>
                  </a:cubicBezTo>
                  <a:cubicBezTo>
                    <a:pt x="9788" y="14673"/>
                    <a:pt x="9908" y="14793"/>
                    <a:pt x="10054" y="14793"/>
                  </a:cubicBezTo>
                  <a:lnTo>
                    <a:pt x="10753" y="14793"/>
                  </a:lnTo>
                  <a:cubicBezTo>
                    <a:pt x="11192" y="14793"/>
                    <a:pt x="11550" y="15148"/>
                    <a:pt x="11550" y="15584"/>
                  </a:cubicBezTo>
                  <a:lnTo>
                    <a:pt x="11550" y="17617"/>
                  </a:lnTo>
                  <a:lnTo>
                    <a:pt x="10380" y="17617"/>
                  </a:lnTo>
                  <a:lnTo>
                    <a:pt x="10380" y="16774"/>
                  </a:lnTo>
                  <a:cubicBezTo>
                    <a:pt x="10380" y="16216"/>
                    <a:pt x="9925" y="15762"/>
                    <a:pt x="9364" y="15762"/>
                  </a:cubicBezTo>
                  <a:lnTo>
                    <a:pt x="2750" y="15762"/>
                  </a:lnTo>
                  <a:cubicBezTo>
                    <a:pt x="2191" y="15762"/>
                    <a:pt x="1735" y="16216"/>
                    <a:pt x="1735" y="16774"/>
                  </a:cubicBezTo>
                  <a:lnTo>
                    <a:pt x="1735" y="17617"/>
                  </a:lnTo>
                  <a:lnTo>
                    <a:pt x="564" y="17617"/>
                  </a:lnTo>
                  <a:lnTo>
                    <a:pt x="564" y="15584"/>
                  </a:lnTo>
                  <a:cubicBezTo>
                    <a:pt x="564" y="15148"/>
                    <a:pt x="923" y="14793"/>
                    <a:pt x="1363" y="14793"/>
                  </a:cubicBezTo>
                  <a:lnTo>
                    <a:pt x="8495" y="14793"/>
                  </a:lnTo>
                  <a:cubicBezTo>
                    <a:pt x="8642" y="14793"/>
                    <a:pt x="8761" y="14673"/>
                    <a:pt x="8761" y="14527"/>
                  </a:cubicBezTo>
                  <a:cubicBezTo>
                    <a:pt x="8761" y="14380"/>
                    <a:pt x="8642" y="14261"/>
                    <a:pt x="8495" y="14261"/>
                  </a:cubicBezTo>
                  <a:lnTo>
                    <a:pt x="8048" y="14261"/>
                  </a:lnTo>
                  <a:lnTo>
                    <a:pt x="8048" y="13375"/>
                  </a:lnTo>
                  <a:cubicBezTo>
                    <a:pt x="9473" y="12969"/>
                    <a:pt x="10581" y="11808"/>
                    <a:pt x="10904" y="10356"/>
                  </a:cubicBezTo>
                  <a:lnTo>
                    <a:pt x="11140" y="10356"/>
                  </a:lnTo>
                  <a:cubicBezTo>
                    <a:pt x="11678" y="10356"/>
                    <a:pt x="12115" y="9919"/>
                    <a:pt x="12115" y="9382"/>
                  </a:cubicBezTo>
                  <a:lnTo>
                    <a:pt x="12115" y="7268"/>
                  </a:lnTo>
                  <a:cubicBezTo>
                    <a:pt x="12115" y="6731"/>
                    <a:pt x="11678" y="6293"/>
                    <a:pt x="11140" y="6293"/>
                  </a:cubicBezTo>
                  <a:lnTo>
                    <a:pt x="11001" y="6293"/>
                  </a:lnTo>
                  <a:lnTo>
                    <a:pt x="11001" y="5383"/>
                  </a:lnTo>
                  <a:cubicBezTo>
                    <a:pt x="11001" y="5142"/>
                    <a:pt x="10978" y="4906"/>
                    <a:pt x="10937" y="4676"/>
                  </a:cubicBezTo>
                  <a:lnTo>
                    <a:pt x="11130" y="4457"/>
                  </a:lnTo>
                  <a:lnTo>
                    <a:pt x="15370" y="4457"/>
                  </a:lnTo>
                  <a:cubicBezTo>
                    <a:pt x="15637" y="4457"/>
                    <a:pt x="15854" y="4240"/>
                    <a:pt x="15854" y="3973"/>
                  </a:cubicBezTo>
                  <a:lnTo>
                    <a:pt x="15854" y="484"/>
                  </a:lnTo>
                  <a:cubicBezTo>
                    <a:pt x="15854" y="217"/>
                    <a:pt x="15637" y="0"/>
                    <a:pt x="15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1696552" y="1465541"/>
              <a:ext cx="39934" cy="17678"/>
            </a:xfrm>
            <a:custGeom>
              <a:avLst/>
              <a:gdLst/>
              <a:ahLst/>
              <a:cxnLst/>
              <a:rect l="l" t="t" r="r" b="b"/>
              <a:pathLst>
                <a:path w="120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937" y="533"/>
                  </a:lnTo>
                  <a:cubicBezTo>
                    <a:pt x="1084" y="533"/>
                    <a:pt x="1203" y="414"/>
                    <a:pt x="1203" y="267"/>
                  </a:cubicBezTo>
                  <a:cubicBezTo>
                    <a:pt x="1203" y="120"/>
                    <a:pt x="1084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1605209" y="1495922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1605209" y="1527730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1605209" y="1465541"/>
              <a:ext cx="79768" cy="17678"/>
            </a:xfrm>
            <a:custGeom>
              <a:avLst/>
              <a:gdLst/>
              <a:ahLst/>
              <a:cxnLst/>
              <a:rect l="l" t="t" r="r" b="b"/>
              <a:pathLst>
                <a:path w="2405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139" y="533"/>
                  </a:lnTo>
                  <a:cubicBezTo>
                    <a:pt x="2286" y="533"/>
                    <a:pt x="2405" y="414"/>
                    <a:pt x="2405" y="267"/>
                  </a:cubicBezTo>
                  <a:cubicBezTo>
                    <a:pt x="2405" y="120"/>
                    <a:pt x="2286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4" name="Google Shape;2034;p58"/>
          <p:cNvGrpSpPr/>
          <p:nvPr/>
        </p:nvGrpSpPr>
        <p:grpSpPr>
          <a:xfrm>
            <a:off x="6047075" y="3503412"/>
            <a:ext cx="364212" cy="457211"/>
            <a:chOff x="2636386" y="3145176"/>
            <a:chExt cx="478408" cy="601990"/>
          </a:xfrm>
        </p:grpSpPr>
        <p:sp>
          <p:nvSpPr>
            <p:cNvPr id="2035" name="Google Shape;2035;p58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8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8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8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0" name="Google Shape;2040;p58"/>
          <p:cNvGrpSpPr/>
          <p:nvPr/>
        </p:nvGrpSpPr>
        <p:grpSpPr>
          <a:xfrm>
            <a:off x="6952795" y="1995183"/>
            <a:ext cx="294485" cy="457211"/>
            <a:chOff x="3375624" y="3145176"/>
            <a:chExt cx="388657" cy="601990"/>
          </a:xfrm>
        </p:grpSpPr>
        <p:sp>
          <p:nvSpPr>
            <p:cNvPr id="2041" name="Google Shape;2041;p58"/>
            <p:cNvSpPr/>
            <p:nvPr/>
          </p:nvSpPr>
          <p:spPr>
            <a:xfrm>
              <a:off x="3427663" y="3145176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5" y="533"/>
                  </a:moveTo>
                  <a:lnTo>
                    <a:pt x="1235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319"/>
                  </a:lnTo>
                  <a:cubicBezTo>
                    <a:pt x="0" y="1564"/>
                    <a:pt x="198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7" y="1564"/>
                    <a:pt x="1767" y="1319"/>
                  </a:cubicBezTo>
                  <a:lnTo>
                    <a:pt x="1767" y="443"/>
                  </a:lnTo>
                  <a:cubicBezTo>
                    <a:pt x="1767" y="199"/>
                    <a:pt x="15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8"/>
            <p:cNvSpPr/>
            <p:nvPr/>
          </p:nvSpPr>
          <p:spPr>
            <a:xfrm>
              <a:off x="3643219" y="3162954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1" y="1231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319"/>
                  </a:lnTo>
                  <a:cubicBezTo>
                    <a:pt x="1" y="1564"/>
                    <a:pt x="199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8" y="1564"/>
                    <a:pt x="1768" y="1319"/>
                  </a:cubicBezTo>
                  <a:lnTo>
                    <a:pt x="1768" y="443"/>
                  </a:lnTo>
                  <a:cubicBezTo>
                    <a:pt x="1768" y="199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8"/>
            <p:cNvSpPr/>
            <p:nvPr/>
          </p:nvSpPr>
          <p:spPr>
            <a:xfrm>
              <a:off x="3471743" y="3204314"/>
              <a:ext cx="87496" cy="87131"/>
            </a:xfrm>
            <a:custGeom>
              <a:avLst/>
              <a:gdLst/>
              <a:ahLst/>
              <a:cxnLst/>
              <a:rect l="l" t="t" r="r" b="b"/>
              <a:pathLst>
                <a:path w="2638" h="2627" extrusionOk="0">
                  <a:moveTo>
                    <a:pt x="2106" y="532"/>
                  </a:moveTo>
                  <a:lnTo>
                    <a:pt x="2106" y="1229"/>
                  </a:lnTo>
                  <a:lnTo>
                    <a:pt x="1680" y="1229"/>
                  </a:lnTo>
                  <a:cubicBezTo>
                    <a:pt x="1435" y="1229"/>
                    <a:pt x="1237" y="1429"/>
                    <a:pt x="1237" y="1673"/>
                  </a:cubicBezTo>
                  <a:lnTo>
                    <a:pt x="1237" y="2095"/>
                  </a:lnTo>
                  <a:lnTo>
                    <a:pt x="533" y="2095"/>
                  </a:lnTo>
                  <a:lnTo>
                    <a:pt x="533" y="1397"/>
                  </a:lnTo>
                  <a:lnTo>
                    <a:pt x="959" y="1397"/>
                  </a:lnTo>
                  <a:cubicBezTo>
                    <a:pt x="1203" y="1397"/>
                    <a:pt x="1401" y="1199"/>
                    <a:pt x="1401" y="954"/>
                  </a:cubicBezTo>
                  <a:lnTo>
                    <a:pt x="1401" y="532"/>
                  </a:lnTo>
                  <a:close/>
                  <a:moveTo>
                    <a:pt x="1313" y="0"/>
                  </a:moveTo>
                  <a:cubicBezTo>
                    <a:pt x="1069" y="0"/>
                    <a:pt x="871" y="199"/>
                    <a:pt x="871" y="443"/>
                  </a:cubicBezTo>
                  <a:lnTo>
                    <a:pt x="871" y="866"/>
                  </a:lnTo>
                  <a:lnTo>
                    <a:pt x="444" y="866"/>
                  </a:lnTo>
                  <a:cubicBezTo>
                    <a:pt x="200" y="866"/>
                    <a:pt x="1" y="1064"/>
                    <a:pt x="1" y="1308"/>
                  </a:cubicBezTo>
                  <a:lnTo>
                    <a:pt x="1" y="2184"/>
                  </a:lnTo>
                  <a:cubicBezTo>
                    <a:pt x="1" y="2429"/>
                    <a:pt x="200" y="2627"/>
                    <a:pt x="444" y="2627"/>
                  </a:cubicBezTo>
                  <a:lnTo>
                    <a:pt x="1325" y="2627"/>
                  </a:lnTo>
                  <a:cubicBezTo>
                    <a:pt x="1570" y="2627"/>
                    <a:pt x="1769" y="2429"/>
                    <a:pt x="1769" y="2184"/>
                  </a:cubicBezTo>
                  <a:lnTo>
                    <a:pt x="1769" y="1761"/>
                  </a:lnTo>
                  <a:lnTo>
                    <a:pt x="2194" y="1761"/>
                  </a:lnTo>
                  <a:cubicBezTo>
                    <a:pt x="2438" y="1761"/>
                    <a:pt x="2638" y="1563"/>
                    <a:pt x="2638" y="1319"/>
                  </a:cubicBezTo>
                  <a:lnTo>
                    <a:pt x="2638" y="443"/>
                  </a:lnTo>
                  <a:cubicBezTo>
                    <a:pt x="2638" y="199"/>
                    <a:pt x="2438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8"/>
            <p:cNvSpPr/>
            <p:nvPr/>
          </p:nvSpPr>
          <p:spPr>
            <a:xfrm>
              <a:off x="3375624" y="3216254"/>
              <a:ext cx="387960" cy="530912"/>
            </a:xfrm>
            <a:custGeom>
              <a:avLst/>
              <a:gdLst/>
              <a:ahLst/>
              <a:cxnLst/>
              <a:rect l="l" t="t" r="r" b="b"/>
              <a:pathLst>
                <a:path w="11697" h="16007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7401" y="1037"/>
                  </a:moveTo>
                  <a:lnTo>
                    <a:pt x="7401" y="1735"/>
                  </a:lnTo>
                  <a:lnTo>
                    <a:pt x="6697" y="1735"/>
                  </a:lnTo>
                  <a:lnTo>
                    <a:pt x="6697" y="1037"/>
                  </a:lnTo>
                  <a:close/>
                  <a:moveTo>
                    <a:pt x="5061" y="3567"/>
                  </a:moveTo>
                  <a:lnTo>
                    <a:pt x="5061" y="4398"/>
                  </a:lnTo>
                  <a:lnTo>
                    <a:pt x="3608" y="4398"/>
                  </a:lnTo>
                  <a:lnTo>
                    <a:pt x="3608" y="3567"/>
                  </a:lnTo>
                  <a:close/>
                  <a:moveTo>
                    <a:pt x="9137" y="4930"/>
                  </a:moveTo>
                  <a:lnTo>
                    <a:pt x="9137" y="5805"/>
                  </a:lnTo>
                  <a:cubicBezTo>
                    <a:pt x="9135" y="5816"/>
                    <a:pt x="9123" y="5838"/>
                    <a:pt x="9115" y="5846"/>
                  </a:cubicBezTo>
                  <a:lnTo>
                    <a:pt x="8244" y="6346"/>
                  </a:lnTo>
                  <a:cubicBezTo>
                    <a:pt x="8240" y="6346"/>
                    <a:pt x="8237" y="6345"/>
                    <a:pt x="8234" y="6345"/>
                  </a:cubicBezTo>
                  <a:lnTo>
                    <a:pt x="6994" y="6345"/>
                  </a:lnTo>
                  <a:cubicBezTo>
                    <a:pt x="6847" y="6345"/>
                    <a:pt x="6728" y="6464"/>
                    <a:pt x="6728" y="6611"/>
                  </a:cubicBezTo>
                  <a:cubicBezTo>
                    <a:pt x="6728" y="6759"/>
                    <a:pt x="6847" y="6877"/>
                    <a:pt x="6994" y="6877"/>
                  </a:cubicBezTo>
                  <a:lnTo>
                    <a:pt x="7320" y="6877"/>
                  </a:lnTo>
                  <a:lnTo>
                    <a:pt x="6443" y="7382"/>
                  </a:lnTo>
                  <a:cubicBezTo>
                    <a:pt x="6278" y="7478"/>
                    <a:pt x="6157" y="7686"/>
                    <a:pt x="6157" y="7878"/>
                  </a:cubicBezTo>
                  <a:lnTo>
                    <a:pt x="6157" y="8953"/>
                  </a:lnTo>
                  <a:lnTo>
                    <a:pt x="5561" y="8953"/>
                  </a:lnTo>
                  <a:lnTo>
                    <a:pt x="5561" y="7878"/>
                  </a:lnTo>
                  <a:cubicBezTo>
                    <a:pt x="5561" y="7686"/>
                    <a:pt x="5441" y="7478"/>
                    <a:pt x="5275" y="7382"/>
                  </a:cubicBezTo>
                  <a:lnTo>
                    <a:pt x="4398" y="6877"/>
                  </a:lnTo>
                  <a:lnTo>
                    <a:pt x="5363" y="6877"/>
                  </a:lnTo>
                  <a:cubicBezTo>
                    <a:pt x="5510" y="6877"/>
                    <a:pt x="5629" y="6758"/>
                    <a:pt x="5629" y="6612"/>
                  </a:cubicBezTo>
                  <a:cubicBezTo>
                    <a:pt x="5629" y="6464"/>
                    <a:pt x="5510" y="6346"/>
                    <a:pt x="5363" y="6346"/>
                  </a:cubicBezTo>
                  <a:lnTo>
                    <a:pt x="3580" y="6346"/>
                  </a:lnTo>
                  <a:cubicBezTo>
                    <a:pt x="3551" y="6346"/>
                    <a:pt x="3523" y="6350"/>
                    <a:pt x="3496" y="6359"/>
                  </a:cubicBezTo>
                  <a:lnTo>
                    <a:pt x="2604" y="5846"/>
                  </a:lnTo>
                  <a:cubicBezTo>
                    <a:pt x="2595" y="5838"/>
                    <a:pt x="2584" y="5817"/>
                    <a:pt x="2581" y="5805"/>
                  </a:cubicBezTo>
                  <a:lnTo>
                    <a:pt x="2581" y="4930"/>
                  </a:lnTo>
                  <a:lnTo>
                    <a:pt x="3077" y="4930"/>
                  </a:lnTo>
                  <a:lnTo>
                    <a:pt x="3077" y="5463"/>
                  </a:lnTo>
                  <a:cubicBezTo>
                    <a:pt x="3077" y="5610"/>
                    <a:pt x="3196" y="5729"/>
                    <a:pt x="3342" y="5729"/>
                  </a:cubicBezTo>
                  <a:cubicBezTo>
                    <a:pt x="3489" y="5729"/>
                    <a:pt x="3608" y="5610"/>
                    <a:pt x="3608" y="5463"/>
                  </a:cubicBezTo>
                  <a:lnTo>
                    <a:pt x="3608" y="4930"/>
                  </a:lnTo>
                  <a:lnTo>
                    <a:pt x="5061" y="4930"/>
                  </a:lnTo>
                  <a:lnTo>
                    <a:pt x="5061" y="5463"/>
                  </a:lnTo>
                  <a:cubicBezTo>
                    <a:pt x="5061" y="5610"/>
                    <a:pt x="5180" y="5729"/>
                    <a:pt x="5327" y="5729"/>
                  </a:cubicBezTo>
                  <a:cubicBezTo>
                    <a:pt x="5474" y="5729"/>
                    <a:pt x="5593" y="5610"/>
                    <a:pt x="5593" y="5463"/>
                  </a:cubicBezTo>
                  <a:lnTo>
                    <a:pt x="5593" y="4930"/>
                  </a:lnTo>
                  <a:lnTo>
                    <a:pt x="6783" y="4930"/>
                  </a:lnTo>
                  <a:lnTo>
                    <a:pt x="6783" y="5463"/>
                  </a:lnTo>
                  <a:cubicBezTo>
                    <a:pt x="6783" y="5610"/>
                    <a:pt x="6902" y="5729"/>
                    <a:pt x="7049" y="5729"/>
                  </a:cubicBezTo>
                  <a:cubicBezTo>
                    <a:pt x="7196" y="5729"/>
                    <a:pt x="7315" y="5610"/>
                    <a:pt x="7315" y="5463"/>
                  </a:cubicBezTo>
                  <a:lnTo>
                    <a:pt x="7315" y="4930"/>
                  </a:lnTo>
                  <a:lnTo>
                    <a:pt x="7951" y="4930"/>
                  </a:lnTo>
                  <a:lnTo>
                    <a:pt x="7951" y="5479"/>
                  </a:lnTo>
                  <a:cubicBezTo>
                    <a:pt x="7951" y="5626"/>
                    <a:pt x="8071" y="5745"/>
                    <a:pt x="8217" y="5745"/>
                  </a:cubicBezTo>
                  <a:cubicBezTo>
                    <a:pt x="8363" y="5745"/>
                    <a:pt x="8482" y="5626"/>
                    <a:pt x="8482" y="5479"/>
                  </a:cubicBezTo>
                  <a:lnTo>
                    <a:pt x="8482" y="4930"/>
                  </a:lnTo>
                  <a:close/>
                  <a:moveTo>
                    <a:pt x="443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320"/>
                  </a:lnTo>
                  <a:cubicBezTo>
                    <a:pt x="0" y="1563"/>
                    <a:pt x="199" y="1763"/>
                    <a:pt x="443" y="1763"/>
                  </a:cubicBezTo>
                  <a:lnTo>
                    <a:pt x="617" y="1763"/>
                  </a:lnTo>
                  <a:lnTo>
                    <a:pt x="617" y="2714"/>
                  </a:lnTo>
                  <a:cubicBezTo>
                    <a:pt x="617" y="2959"/>
                    <a:pt x="817" y="3157"/>
                    <a:pt x="1061" y="3157"/>
                  </a:cubicBezTo>
                  <a:lnTo>
                    <a:pt x="3077" y="3157"/>
                  </a:lnTo>
                  <a:lnTo>
                    <a:pt x="3077" y="4398"/>
                  </a:lnTo>
                  <a:lnTo>
                    <a:pt x="2491" y="4398"/>
                  </a:lnTo>
                  <a:cubicBezTo>
                    <a:pt x="2247" y="4398"/>
                    <a:pt x="2049" y="4596"/>
                    <a:pt x="2049" y="4841"/>
                  </a:cubicBezTo>
                  <a:lnTo>
                    <a:pt x="2049" y="5809"/>
                  </a:lnTo>
                  <a:cubicBezTo>
                    <a:pt x="2049" y="6001"/>
                    <a:pt x="2169" y="6209"/>
                    <a:pt x="2335" y="6305"/>
                  </a:cubicBezTo>
                  <a:lnTo>
                    <a:pt x="5006" y="7841"/>
                  </a:lnTo>
                  <a:cubicBezTo>
                    <a:pt x="5015" y="7849"/>
                    <a:pt x="5027" y="7870"/>
                    <a:pt x="5029" y="7881"/>
                  </a:cubicBezTo>
                  <a:lnTo>
                    <a:pt x="5029" y="9041"/>
                  </a:lnTo>
                  <a:cubicBezTo>
                    <a:pt x="5029" y="9184"/>
                    <a:pt x="5097" y="9311"/>
                    <a:pt x="5202" y="9392"/>
                  </a:cubicBezTo>
                  <a:lnTo>
                    <a:pt x="4920" y="9673"/>
                  </a:lnTo>
                  <a:cubicBezTo>
                    <a:pt x="4899" y="9693"/>
                    <a:pt x="4833" y="9720"/>
                    <a:pt x="4805" y="9721"/>
                  </a:cubicBezTo>
                  <a:lnTo>
                    <a:pt x="464" y="9721"/>
                  </a:lnTo>
                  <a:cubicBezTo>
                    <a:pt x="220" y="9721"/>
                    <a:pt x="21" y="9919"/>
                    <a:pt x="21" y="10163"/>
                  </a:cubicBezTo>
                  <a:lnTo>
                    <a:pt x="21" y="15564"/>
                  </a:lnTo>
                  <a:cubicBezTo>
                    <a:pt x="21" y="15809"/>
                    <a:pt x="220" y="16007"/>
                    <a:pt x="464" y="16007"/>
                  </a:cubicBezTo>
                  <a:lnTo>
                    <a:pt x="11253" y="16007"/>
                  </a:lnTo>
                  <a:cubicBezTo>
                    <a:pt x="11498" y="16007"/>
                    <a:pt x="11696" y="15809"/>
                    <a:pt x="11696" y="15564"/>
                  </a:cubicBezTo>
                  <a:lnTo>
                    <a:pt x="11696" y="14483"/>
                  </a:lnTo>
                  <a:cubicBezTo>
                    <a:pt x="11696" y="14336"/>
                    <a:pt x="11577" y="14217"/>
                    <a:pt x="11430" y="14217"/>
                  </a:cubicBezTo>
                  <a:cubicBezTo>
                    <a:pt x="11283" y="14217"/>
                    <a:pt x="11165" y="14336"/>
                    <a:pt x="11165" y="14483"/>
                  </a:cubicBezTo>
                  <a:lnTo>
                    <a:pt x="11165" y="15476"/>
                  </a:lnTo>
                  <a:lnTo>
                    <a:pt x="553" y="15476"/>
                  </a:lnTo>
                  <a:lnTo>
                    <a:pt x="553" y="10253"/>
                  </a:lnTo>
                  <a:lnTo>
                    <a:pt x="4805" y="10253"/>
                  </a:lnTo>
                  <a:cubicBezTo>
                    <a:pt x="4974" y="10253"/>
                    <a:pt x="5175" y="10170"/>
                    <a:pt x="5295" y="10050"/>
                  </a:cubicBezTo>
                  <a:lnTo>
                    <a:pt x="5859" y="9489"/>
                  </a:lnTo>
                  <a:lnTo>
                    <a:pt x="6423" y="10050"/>
                  </a:lnTo>
                  <a:cubicBezTo>
                    <a:pt x="6542" y="10170"/>
                    <a:pt x="6744" y="10253"/>
                    <a:pt x="6913" y="10253"/>
                  </a:cubicBezTo>
                  <a:lnTo>
                    <a:pt x="11165" y="10253"/>
                  </a:lnTo>
                  <a:lnTo>
                    <a:pt x="11165" y="12711"/>
                  </a:lnTo>
                  <a:cubicBezTo>
                    <a:pt x="11165" y="12858"/>
                    <a:pt x="11284" y="12977"/>
                    <a:pt x="11431" y="12977"/>
                  </a:cubicBezTo>
                  <a:cubicBezTo>
                    <a:pt x="11578" y="12977"/>
                    <a:pt x="11696" y="12858"/>
                    <a:pt x="11696" y="12711"/>
                  </a:cubicBezTo>
                  <a:lnTo>
                    <a:pt x="11696" y="10164"/>
                  </a:lnTo>
                  <a:cubicBezTo>
                    <a:pt x="11696" y="9920"/>
                    <a:pt x="11498" y="9721"/>
                    <a:pt x="11253" y="9721"/>
                  </a:cubicBezTo>
                  <a:lnTo>
                    <a:pt x="6913" y="9721"/>
                  </a:lnTo>
                  <a:cubicBezTo>
                    <a:pt x="6885" y="9721"/>
                    <a:pt x="6819" y="9693"/>
                    <a:pt x="6797" y="9674"/>
                  </a:cubicBezTo>
                  <a:lnTo>
                    <a:pt x="6515" y="9391"/>
                  </a:lnTo>
                  <a:cubicBezTo>
                    <a:pt x="6621" y="9311"/>
                    <a:pt x="6689" y="9184"/>
                    <a:pt x="6689" y="9041"/>
                  </a:cubicBezTo>
                  <a:lnTo>
                    <a:pt x="6689" y="7881"/>
                  </a:lnTo>
                  <a:cubicBezTo>
                    <a:pt x="6691" y="7870"/>
                    <a:pt x="6703" y="7849"/>
                    <a:pt x="6712" y="7841"/>
                  </a:cubicBezTo>
                  <a:lnTo>
                    <a:pt x="9383" y="6305"/>
                  </a:lnTo>
                  <a:cubicBezTo>
                    <a:pt x="9549" y="6208"/>
                    <a:pt x="9669" y="6000"/>
                    <a:pt x="9669" y="5809"/>
                  </a:cubicBezTo>
                  <a:lnTo>
                    <a:pt x="9669" y="4841"/>
                  </a:lnTo>
                  <a:cubicBezTo>
                    <a:pt x="9669" y="4596"/>
                    <a:pt x="9471" y="4398"/>
                    <a:pt x="9227" y="4398"/>
                  </a:cubicBezTo>
                  <a:lnTo>
                    <a:pt x="8482" y="4398"/>
                  </a:lnTo>
                  <a:lnTo>
                    <a:pt x="8482" y="3347"/>
                  </a:lnTo>
                  <a:lnTo>
                    <a:pt x="8766" y="3347"/>
                  </a:lnTo>
                  <a:cubicBezTo>
                    <a:pt x="8913" y="3347"/>
                    <a:pt x="9032" y="3228"/>
                    <a:pt x="9032" y="3081"/>
                  </a:cubicBezTo>
                  <a:cubicBezTo>
                    <a:pt x="9032" y="2934"/>
                    <a:pt x="8913" y="2815"/>
                    <a:pt x="8766" y="2815"/>
                  </a:cubicBezTo>
                  <a:lnTo>
                    <a:pt x="8394" y="2815"/>
                  </a:lnTo>
                  <a:cubicBezTo>
                    <a:pt x="8150" y="2815"/>
                    <a:pt x="7950" y="3014"/>
                    <a:pt x="7950" y="3259"/>
                  </a:cubicBezTo>
                  <a:lnTo>
                    <a:pt x="7950" y="4398"/>
                  </a:lnTo>
                  <a:lnTo>
                    <a:pt x="7315" y="4398"/>
                  </a:lnTo>
                  <a:lnTo>
                    <a:pt x="7315" y="2267"/>
                  </a:lnTo>
                  <a:lnTo>
                    <a:pt x="7489" y="2267"/>
                  </a:lnTo>
                  <a:cubicBezTo>
                    <a:pt x="7734" y="2267"/>
                    <a:pt x="7933" y="2069"/>
                    <a:pt x="7933" y="1824"/>
                  </a:cubicBezTo>
                  <a:lnTo>
                    <a:pt x="7933" y="948"/>
                  </a:lnTo>
                  <a:cubicBezTo>
                    <a:pt x="7933" y="704"/>
                    <a:pt x="7734" y="506"/>
                    <a:pt x="7489" y="506"/>
                  </a:cubicBezTo>
                  <a:lnTo>
                    <a:pt x="6609" y="506"/>
                  </a:lnTo>
                  <a:cubicBezTo>
                    <a:pt x="6364" y="506"/>
                    <a:pt x="6165" y="704"/>
                    <a:pt x="6165" y="948"/>
                  </a:cubicBezTo>
                  <a:lnTo>
                    <a:pt x="6165" y="1824"/>
                  </a:lnTo>
                  <a:cubicBezTo>
                    <a:pt x="6165" y="2069"/>
                    <a:pt x="6364" y="2267"/>
                    <a:pt x="6609" y="2267"/>
                  </a:cubicBezTo>
                  <a:lnTo>
                    <a:pt x="6783" y="2267"/>
                  </a:lnTo>
                  <a:lnTo>
                    <a:pt x="6783" y="4398"/>
                  </a:lnTo>
                  <a:lnTo>
                    <a:pt x="5593" y="4398"/>
                  </a:lnTo>
                  <a:lnTo>
                    <a:pt x="5593" y="3478"/>
                  </a:lnTo>
                  <a:cubicBezTo>
                    <a:pt x="5593" y="3234"/>
                    <a:pt x="5395" y="3035"/>
                    <a:pt x="5151" y="3035"/>
                  </a:cubicBezTo>
                  <a:lnTo>
                    <a:pt x="3606" y="3035"/>
                  </a:lnTo>
                  <a:cubicBezTo>
                    <a:pt x="3589" y="2807"/>
                    <a:pt x="3398" y="2626"/>
                    <a:pt x="3165" y="2626"/>
                  </a:cubicBezTo>
                  <a:lnTo>
                    <a:pt x="1149" y="2626"/>
                  </a:lnTo>
                  <a:lnTo>
                    <a:pt x="1149" y="1763"/>
                  </a:lnTo>
                  <a:lnTo>
                    <a:pt x="1324" y="1763"/>
                  </a:lnTo>
                  <a:cubicBezTo>
                    <a:pt x="1568" y="1763"/>
                    <a:pt x="1767" y="1564"/>
                    <a:pt x="1767" y="1320"/>
                  </a:cubicBezTo>
                  <a:lnTo>
                    <a:pt x="1767" y="444"/>
                  </a:lnTo>
                  <a:cubicBezTo>
                    <a:pt x="1767" y="200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8"/>
            <p:cNvSpPr/>
            <p:nvPr/>
          </p:nvSpPr>
          <p:spPr>
            <a:xfrm>
              <a:off x="3418576" y="3584181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1"/>
                  </a:moveTo>
                  <a:cubicBezTo>
                    <a:pt x="118" y="1"/>
                    <a:pt x="0" y="119"/>
                    <a:pt x="0" y="266"/>
                  </a:cubicBezTo>
                  <a:cubicBezTo>
                    <a:pt x="0" y="412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2"/>
                    <a:pt x="1918" y="266"/>
                  </a:cubicBezTo>
                  <a:cubicBezTo>
                    <a:pt x="1919" y="119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8"/>
            <p:cNvSpPr/>
            <p:nvPr/>
          </p:nvSpPr>
          <p:spPr>
            <a:xfrm>
              <a:off x="3418576" y="3617879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6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8"/>
            <p:cNvSpPr/>
            <p:nvPr/>
          </p:nvSpPr>
          <p:spPr>
            <a:xfrm>
              <a:off x="3418576" y="3651578"/>
              <a:ext cx="63682" cy="17678"/>
            </a:xfrm>
            <a:custGeom>
              <a:avLst/>
              <a:gdLst/>
              <a:ahLst/>
              <a:cxnLst/>
              <a:rect l="l" t="t" r="r" b="b"/>
              <a:pathLst>
                <a:path w="1920" h="533" extrusionOk="0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7"/>
                  </a:cubicBezTo>
                  <a:cubicBezTo>
                    <a:pt x="1919" y="120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8"/>
            <p:cNvSpPr/>
            <p:nvPr/>
          </p:nvSpPr>
          <p:spPr>
            <a:xfrm>
              <a:off x="3418576" y="3685309"/>
              <a:ext cx="63682" cy="17612"/>
            </a:xfrm>
            <a:custGeom>
              <a:avLst/>
              <a:gdLst/>
              <a:ahLst/>
              <a:cxnLst/>
              <a:rect l="l" t="t" r="r" b="b"/>
              <a:pathLst>
                <a:path w="1920" h="531" extrusionOk="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cubicBezTo>
                    <a:pt x="0" y="412"/>
                    <a:pt x="118" y="531"/>
                    <a:pt x="265" y="531"/>
                  </a:cubicBezTo>
                  <a:lnTo>
                    <a:pt x="1653" y="531"/>
                  </a:lnTo>
                  <a:cubicBezTo>
                    <a:pt x="1799" y="531"/>
                    <a:pt x="1918" y="412"/>
                    <a:pt x="1918" y="265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8"/>
            <p:cNvSpPr/>
            <p:nvPr/>
          </p:nvSpPr>
          <p:spPr>
            <a:xfrm>
              <a:off x="3501096" y="3584181"/>
              <a:ext cx="112471" cy="17645"/>
            </a:xfrm>
            <a:custGeom>
              <a:avLst/>
              <a:gdLst/>
              <a:ahLst/>
              <a:cxnLst/>
              <a:rect l="l" t="t" r="r" b="b"/>
              <a:pathLst>
                <a:path w="3391" h="532" extrusionOk="0">
                  <a:moveTo>
                    <a:pt x="267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3124" y="532"/>
                  </a:lnTo>
                  <a:cubicBezTo>
                    <a:pt x="3271" y="532"/>
                    <a:pt x="3390" y="412"/>
                    <a:pt x="3390" y="266"/>
                  </a:cubicBezTo>
                  <a:cubicBezTo>
                    <a:pt x="3390" y="119"/>
                    <a:pt x="3271" y="1"/>
                    <a:pt x="3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8"/>
            <p:cNvSpPr/>
            <p:nvPr/>
          </p:nvSpPr>
          <p:spPr>
            <a:xfrm>
              <a:off x="3627630" y="3584181"/>
              <a:ext cx="93731" cy="17645"/>
            </a:xfrm>
            <a:custGeom>
              <a:avLst/>
              <a:gdLst/>
              <a:ahLst/>
              <a:cxnLst/>
              <a:rect l="l" t="t" r="r" b="b"/>
              <a:pathLst>
                <a:path w="2826" h="532" extrusionOk="0">
                  <a:moveTo>
                    <a:pt x="266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560" y="532"/>
                  </a:lnTo>
                  <a:cubicBezTo>
                    <a:pt x="2707" y="532"/>
                    <a:pt x="2826" y="412"/>
                    <a:pt x="2826" y="266"/>
                  </a:cubicBezTo>
                  <a:cubicBezTo>
                    <a:pt x="2826" y="119"/>
                    <a:pt x="2707" y="1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8"/>
            <p:cNvSpPr/>
            <p:nvPr/>
          </p:nvSpPr>
          <p:spPr>
            <a:xfrm>
              <a:off x="3501096" y="3617879"/>
              <a:ext cx="218176" cy="17645"/>
            </a:xfrm>
            <a:custGeom>
              <a:avLst/>
              <a:gdLst/>
              <a:ahLst/>
              <a:cxnLst/>
              <a:rect l="l" t="t" r="r" b="b"/>
              <a:pathLst>
                <a:path w="6578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6311" y="532"/>
                  </a:lnTo>
                  <a:cubicBezTo>
                    <a:pt x="6458" y="532"/>
                    <a:pt x="6577" y="413"/>
                    <a:pt x="6577" y="266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8"/>
            <p:cNvSpPr/>
            <p:nvPr/>
          </p:nvSpPr>
          <p:spPr>
            <a:xfrm>
              <a:off x="3501096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8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8"/>
            <p:cNvSpPr/>
            <p:nvPr/>
          </p:nvSpPr>
          <p:spPr>
            <a:xfrm>
              <a:off x="3590217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7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8"/>
            <p:cNvSpPr/>
            <p:nvPr/>
          </p:nvSpPr>
          <p:spPr>
            <a:xfrm>
              <a:off x="3680367" y="3651578"/>
              <a:ext cx="38905" cy="17678"/>
            </a:xfrm>
            <a:custGeom>
              <a:avLst/>
              <a:gdLst/>
              <a:ahLst/>
              <a:cxnLst/>
              <a:rect l="l" t="t" r="r" b="b"/>
              <a:pathLst>
                <a:path w="1173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906" y="532"/>
                  </a:lnTo>
                  <a:cubicBezTo>
                    <a:pt x="1053" y="532"/>
                    <a:pt x="1172" y="413"/>
                    <a:pt x="1172" y="267"/>
                  </a:cubicBezTo>
                  <a:cubicBezTo>
                    <a:pt x="1172" y="120"/>
                    <a:pt x="1053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8"/>
            <p:cNvSpPr/>
            <p:nvPr/>
          </p:nvSpPr>
          <p:spPr>
            <a:xfrm>
              <a:off x="3501096" y="3685309"/>
              <a:ext cx="218176" cy="17612"/>
            </a:xfrm>
            <a:custGeom>
              <a:avLst/>
              <a:gdLst/>
              <a:ahLst/>
              <a:cxnLst/>
              <a:rect l="l" t="t" r="r" b="b"/>
              <a:pathLst>
                <a:path w="6578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7" y="531"/>
                  </a:cubicBezTo>
                  <a:lnTo>
                    <a:pt x="6311" y="531"/>
                  </a:lnTo>
                  <a:cubicBezTo>
                    <a:pt x="6458" y="531"/>
                    <a:pt x="6577" y="412"/>
                    <a:pt x="6577" y="265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8"/>
            <p:cNvSpPr/>
            <p:nvPr/>
          </p:nvSpPr>
          <p:spPr>
            <a:xfrm>
              <a:off x="3704546" y="3221495"/>
              <a:ext cx="59735" cy="105771"/>
            </a:xfrm>
            <a:custGeom>
              <a:avLst/>
              <a:gdLst/>
              <a:ahLst/>
              <a:cxnLst/>
              <a:rect l="l" t="t" r="r" b="b"/>
              <a:pathLst>
                <a:path w="1801" h="3189" extrusionOk="0">
                  <a:moveTo>
                    <a:pt x="1270" y="533"/>
                  </a:moveTo>
                  <a:lnTo>
                    <a:pt x="1270" y="1231"/>
                  </a:lnTo>
                  <a:lnTo>
                    <a:pt x="565" y="1231"/>
                  </a:lnTo>
                  <a:lnTo>
                    <a:pt x="565" y="533"/>
                  </a:lnTo>
                  <a:close/>
                  <a:moveTo>
                    <a:pt x="476" y="1"/>
                  </a:moveTo>
                  <a:cubicBezTo>
                    <a:pt x="233" y="1"/>
                    <a:pt x="34" y="200"/>
                    <a:pt x="34" y="444"/>
                  </a:cubicBezTo>
                  <a:lnTo>
                    <a:pt x="34" y="1320"/>
                  </a:lnTo>
                  <a:cubicBezTo>
                    <a:pt x="34" y="1564"/>
                    <a:pt x="233" y="1763"/>
                    <a:pt x="476" y="1763"/>
                  </a:cubicBezTo>
                  <a:lnTo>
                    <a:pt x="626" y="1763"/>
                  </a:lnTo>
                  <a:lnTo>
                    <a:pt x="626" y="2657"/>
                  </a:lnTo>
                  <a:lnTo>
                    <a:pt x="267" y="2657"/>
                  </a:lnTo>
                  <a:cubicBezTo>
                    <a:pt x="120" y="2657"/>
                    <a:pt x="1" y="2776"/>
                    <a:pt x="1" y="2923"/>
                  </a:cubicBezTo>
                  <a:cubicBezTo>
                    <a:pt x="1" y="3070"/>
                    <a:pt x="120" y="3189"/>
                    <a:pt x="267" y="3189"/>
                  </a:cubicBezTo>
                  <a:lnTo>
                    <a:pt x="714" y="3189"/>
                  </a:lnTo>
                  <a:cubicBezTo>
                    <a:pt x="959" y="3189"/>
                    <a:pt x="1157" y="2991"/>
                    <a:pt x="1157" y="2746"/>
                  </a:cubicBezTo>
                  <a:lnTo>
                    <a:pt x="1157" y="1763"/>
                  </a:lnTo>
                  <a:lnTo>
                    <a:pt x="1358" y="1763"/>
                  </a:lnTo>
                  <a:cubicBezTo>
                    <a:pt x="1602" y="1763"/>
                    <a:pt x="1801" y="1564"/>
                    <a:pt x="1801" y="1320"/>
                  </a:cubicBezTo>
                  <a:lnTo>
                    <a:pt x="1801" y="444"/>
                  </a:lnTo>
                  <a:cubicBezTo>
                    <a:pt x="1801" y="200"/>
                    <a:pt x="1602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999;p58">
            <a:extLst>
              <a:ext uri="{FF2B5EF4-FFF2-40B4-BE49-F238E27FC236}">
                <a16:creationId xmlns:a16="http://schemas.microsoft.com/office/drawing/2014/main" id="{DD3327E3-9ECB-E653-CBA0-FD9BE3683FB8}"/>
              </a:ext>
            </a:extLst>
          </p:cNvPr>
          <p:cNvSpPr txBox="1"/>
          <p:nvPr/>
        </p:nvSpPr>
        <p:spPr>
          <a:xfrm>
            <a:off x="5038953" y="2026896"/>
            <a:ext cx="1356844" cy="466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$412,109 CAD</a:t>
            </a:r>
          </a:p>
        </p:txBody>
      </p:sp>
    </p:spTree>
    <p:extLst>
      <p:ext uri="{BB962C8B-B14F-4D97-AF65-F5344CB8AC3E}">
        <p14:creationId xmlns:p14="http://schemas.microsoft.com/office/powerpoint/2010/main" val="1511802642"/>
      </p:ext>
    </p:extLst>
  </p:cSld>
  <p:clrMapOvr>
    <a:masterClrMapping/>
  </p:clrMapOvr>
  <p:transition spd="slow">
    <p:comb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373D-7956-8385-BC24-8E6D4B16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1549"/>
            <a:ext cx="7704000" cy="572700"/>
          </a:xfrm>
        </p:spPr>
        <p:txBody>
          <a:bodyPr/>
          <a:lstStyle/>
          <a:p>
            <a:r>
              <a:rPr lang="en-IN" sz="2600" dirty="0"/>
              <a:t>Human and Technological Resource Breakdown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66C8F-1D3D-DA58-16BE-AD22DDB0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93" y="1586203"/>
            <a:ext cx="4102247" cy="3103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03C04-44F9-8FB5-6A83-8E514419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64" y="1586203"/>
            <a:ext cx="3888277" cy="31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4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37"/>
          <p:cNvSpPr txBox="1">
            <a:spLocks noGrp="1"/>
          </p:cNvSpPr>
          <p:nvPr>
            <p:ph type="title"/>
          </p:nvPr>
        </p:nvSpPr>
        <p:spPr>
          <a:xfrm>
            <a:off x="720000" y="105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275" name="Google Shape;1275;p37"/>
          <p:cNvSpPr txBox="1">
            <a:spLocks noGrp="1"/>
          </p:cNvSpPr>
          <p:nvPr>
            <p:ph type="title" idx="2"/>
          </p:nvPr>
        </p:nvSpPr>
        <p:spPr>
          <a:xfrm>
            <a:off x="890575" y="1167276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76" name="Google Shape;1276;p37"/>
          <p:cNvSpPr txBox="1">
            <a:spLocks noGrp="1"/>
          </p:cNvSpPr>
          <p:nvPr>
            <p:ph type="subTitle" idx="3"/>
          </p:nvPr>
        </p:nvSpPr>
        <p:spPr>
          <a:xfrm>
            <a:off x="1954644" y="1175894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Market Justification</a:t>
            </a:r>
            <a:endParaRPr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5"/>
          </p:nvPr>
        </p:nvSpPr>
        <p:spPr>
          <a:xfrm>
            <a:off x="890575" y="167095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6"/>
          </p:nvPr>
        </p:nvSpPr>
        <p:spPr>
          <a:xfrm>
            <a:off x="1954644" y="1670961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Feasibility &amp; Viability</a:t>
            </a:r>
            <a:endParaRPr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8"/>
          </p:nvPr>
        </p:nvSpPr>
        <p:spPr>
          <a:xfrm>
            <a:off x="890575" y="2157393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9"/>
          </p:nvPr>
        </p:nvSpPr>
        <p:spPr>
          <a:xfrm>
            <a:off x="1954644" y="2148776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Solution Highlights</a:t>
            </a:r>
            <a:endParaRPr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14"/>
          </p:nvPr>
        </p:nvSpPr>
        <p:spPr>
          <a:xfrm>
            <a:off x="890575" y="267833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15"/>
          </p:nvPr>
        </p:nvSpPr>
        <p:spPr>
          <a:xfrm>
            <a:off x="1954644" y="2669718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Project Plan</a:t>
            </a:r>
            <a:endParaRPr/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7"/>
          </p:nvPr>
        </p:nvSpPr>
        <p:spPr>
          <a:xfrm>
            <a:off x="890575" y="3173408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8"/>
          </p:nvPr>
        </p:nvSpPr>
        <p:spPr>
          <a:xfrm>
            <a:off x="1954644" y="3190658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Risk Management</a:t>
            </a:r>
            <a:endParaRPr/>
          </a:p>
        </p:txBody>
      </p:sp>
      <p:grpSp>
        <p:nvGrpSpPr>
          <p:cNvPr id="1289" name="Google Shape;1289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0" name="Google Shape;1290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5" name="Google Shape;1295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75;p37">
            <a:extLst>
              <a:ext uri="{FF2B5EF4-FFF2-40B4-BE49-F238E27FC236}">
                <a16:creationId xmlns:a16="http://schemas.microsoft.com/office/drawing/2014/main" id="{96A32626-6665-6AA6-37AE-01ACCF7C7643}"/>
              </a:ext>
            </a:extLst>
          </p:cNvPr>
          <p:cNvSpPr txBox="1">
            <a:spLocks/>
          </p:cNvSpPr>
          <p:nvPr/>
        </p:nvSpPr>
        <p:spPr>
          <a:xfrm>
            <a:off x="887704" y="681311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/>
              <a:t>01</a:t>
            </a:r>
          </a:p>
        </p:txBody>
      </p:sp>
      <p:sp>
        <p:nvSpPr>
          <p:cNvPr id="3" name="Google Shape;1276;p37">
            <a:extLst>
              <a:ext uri="{FF2B5EF4-FFF2-40B4-BE49-F238E27FC236}">
                <a16:creationId xmlns:a16="http://schemas.microsoft.com/office/drawing/2014/main" id="{9D5A4D7D-A555-8E59-CFBC-2A00E08612D6}"/>
              </a:ext>
            </a:extLst>
          </p:cNvPr>
          <p:cNvSpPr txBox="1">
            <a:spLocks/>
          </p:cNvSpPr>
          <p:nvPr/>
        </p:nvSpPr>
        <p:spPr>
          <a:xfrm>
            <a:off x="1960396" y="689947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/>
              <a:t>Introduction</a:t>
            </a:r>
          </a:p>
        </p:txBody>
      </p:sp>
      <p:sp>
        <p:nvSpPr>
          <p:cNvPr id="4" name="Google Shape;1276;p37">
            <a:extLst>
              <a:ext uri="{FF2B5EF4-FFF2-40B4-BE49-F238E27FC236}">
                <a16:creationId xmlns:a16="http://schemas.microsoft.com/office/drawing/2014/main" id="{31043E32-84CA-5541-B4AA-58BC1E61B5AE}"/>
              </a:ext>
            </a:extLst>
          </p:cNvPr>
          <p:cNvSpPr txBox="1">
            <a:spLocks/>
          </p:cNvSpPr>
          <p:nvPr/>
        </p:nvSpPr>
        <p:spPr>
          <a:xfrm>
            <a:off x="1955652" y="3704445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/>
              <a:t>Budget</a:t>
            </a:r>
          </a:p>
        </p:txBody>
      </p:sp>
      <p:sp>
        <p:nvSpPr>
          <p:cNvPr id="5" name="Google Shape;1287;p37">
            <a:extLst>
              <a:ext uri="{FF2B5EF4-FFF2-40B4-BE49-F238E27FC236}">
                <a16:creationId xmlns:a16="http://schemas.microsoft.com/office/drawing/2014/main" id="{F277F856-101A-9CFD-C523-97463B5E2847}"/>
              </a:ext>
            </a:extLst>
          </p:cNvPr>
          <p:cNvSpPr txBox="1">
            <a:spLocks/>
          </p:cNvSpPr>
          <p:nvPr/>
        </p:nvSpPr>
        <p:spPr>
          <a:xfrm>
            <a:off x="887701" y="3679488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/>
              <a:t>07</a:t>
            </a:r>
          </a:p>
        </p:txBody>
      </p:sp>
      <p:sp>
        <p:nvSpPr>
          <p:cNvPr id="6" name="Google Shape;1287;p37">
            <a:extLst>
              <a:ext uri="{FF2B5EF4-FFF2-40B4-BE49-F238E27FC236}">
                <a16:creationId xmlns:a16="http://schemas.microsoft.com/office/drawing/2014/main" id="{A9F7C8B6-8A8D-0755-862E-6112E808CC61}"/>
              </a:ext>
            </a:extLst>
          </p:cNvPr>
          <p:cNvSpPr txBox="1">
            <a:spLocks/>
          </p:cNvSpPr>
          <p:nvPr/>
        </p:nvSpPr>
        <p:spPr>
          <a:xfrm>
            <a:off x="893456" y="4176961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/>
              <a:t>08</a:t>
            </a:r>
          </a:p>
        </p:txBody>
      </p:sp>
      <p:sp>
        <p:nvSpPr>
          <p:cNvPr id="7" name="Google Shape;1276;p37">
            <a:extLst>
              <a:ext uri="{FF2B5EF4-FFF2-40B4-BE49-F238E27FC236}">
                <a16:creationId xmlns:a16="http://schemas.microsoft.com/office/drawing/2014/main" id="{6AB3F10C-DF71-4F10-7D5E-1B01B97964E7}"/>
              </a:ext>
            </a:extLst>
          </p:cNvPr>
          <p:cNvSpPr txBox="1">
            <a:spLocks/>
          </p:cNvSpPr>
          <p:nvPr/>
        </p:nvSpPr>
        <p:spPr>
          <a:xfrm>
            <a:off x="1952778" y="4176023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/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66"/>
          <p:cNvSpPr txBox="1">
            <a:spLocks noGrp="1"/>
          </p:cNvSpPr>
          <p:nvPr>
            <p:ph type="title"/>
          </p:nvPr>
        </p:nvSpPr>
        <p:spPr>
          <a:xfrm>
            <a:off x="720000" y="2968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ADDITIONAL RESOURCE COSTING</a:t>
            </a:r>
            <a:endParaRPr dirty="0"/>
          </a:p>
        </p:txBody>
      </p:sp>
      <p:sp>
        <p:nvSpPr>
          <p:cNvPr id="3105" name="Google Shape;3105;p66"/>
          <p:cNvSpPr txBox="1">
            <a:spLocks noGrp="1"/>
          </p:cNvSpPr>
          <p:nvPr>
            <p:ph type="subTitle" idx="2"/>
          </p:nvPr>
        </p:nvSpPr>
        <p:spPr>
          <a:xfrm>
            <a:off x="2321256" y="1189000"/>
            <a:ext cx="4329744" cy="2957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lang="en" sz="1600" u="sng" dirty="0">
              <a:latin typeface="Montserrat Medium" panose="00000600000000000000" pitchFamily="2" charset="0"/>
              <a:ea typeface="Montserrat Black"/>
              <a:cs typeface="Montserrat Black"/>
              <a:sym typeface="Montserrat Black"/>
            </a:endParaRPr>
          </a:p>
          <a:p>
            <a:pPr marL="0" indent="0" algn="ctr">
              <a:spcBef>
                <a:spcPts val="1000"/>
              </a:spcBef>
              <a:buNone/>
            </a:pPr>
            <a:r>
              <a:rPr lang="en" sz="2000" u="sng" dirty="0">
                <a:latin typeface="Montserrat Medium" panose="00000600000000000000" pitchFamily="2" charset="0"/>
                <a:ea typeface="Montserrat Black"/>
                <a:cs typeface="Montserrat Black"/>
              </a:rPr>
              <a:t>Contingency Budget</a:t>
            </a:r>
          </a:p>
          <a:p>
            <a:pPr marL="0" indent="0">
              <a:spcBef>
                <a:spcPts val="1000"/>
              </a:spcBef>
              <a:buNone/>
            </a:pPr>
            <a:endParaRPr lang="en" sz="1600" dirty="0">
              <a:latin typeface="Montserrat Medium" panose="00000600000000000000" pitchFamily="2" charset="0"/>
              <a:ea typeface="Montserrat Black"/>
              <a:cs typeface="Montserrat Black"/>
            </a:endParaRPr>
          </a:p>
          <a:p>
            <a:r>
              <a:rPr lang="en" sz="1600" dirty="0">
                <a:latin typeface="Montserrat Medium" panose="00000600000000000000" pitchFamily="2" charset="0"/>
              </a:rPr>
              <a:t>$48,000 CAD(10% of total estimated budget)</a:t>
            </a:r>
          </a:p>
          <a:p>
            <a:r>
              <a:rPr lang="en" sz="1600" dirty="0">
                <a:latin typeface="Montserrat Medium" panose="00000600000000000000" pitchFamily="2" charset="0"/>
              </a:rPr>
              <a:t>It ensures flexibility to address unforeseen risks ensuring project completion with budget constraints</a:t>
            </a:r>
          </a:p>
        </p:txBody>
      </p:sp>
      <p:grpSp>
        <p:nvGrpSpPr>
          <p:cNvPr id="3106" name="Google Shape;3106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107" name="Google Shape;310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9" name="Google Shape;3109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110" name="Google Shape;311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2" name="Google Shape;3112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13" name="Google Shape;3113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16" name="Google Shape;3116;p66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398103" y="3734770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3552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Conclusion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122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53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6990398" cy="4286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" dirty="0"/>
          </a:p>
          <a:p>
            <a:pPr>
              <a:buSzPts val="1400"/>
              <a:buFont typeface="Anaheim"/>
              <a:buChar char="◆"/>
            </a:pPr>
            <a:r>
              <a:rPr lang="en" dirty="0">
                <a:solidFill>
                  <a:srgbClr val="ECECEC"/>
                </a:solidFill>
              </a:rPr>
              <a:t>In conclusion, AuraMind represents a groundbreaking advancement in the realm of personal health and productivity management. Through the integration of cutting-edge AI technologies, AuraMind offers users a comprehensive solution tailored to their individual needs and preferences.</a:t>
            </a:r>
            <a:endParaRPr lang="en" dirty="0"/>
          </a:p>
          <a:p>
            <a:pPr marL="139700" indent="0">
              <a:buSzPts val="1400"/>
              <a:buNone/>
            </a:pPr>
            <a:endParaRPr lang="en" dirty="0">
              <a:solidFill>
                <a:srgbClr val="ECECEC"/>
              </a:solidFill>
            </a:endParaRPr>
          </a:p>
          <a:p>
            <a:pPr>
              <a:buSzPts val="1400"/>
              <a:buFont typeface="Anaheim"/>
              <a:buChar char="◆"/>
            </a:pPr>
            <a:r>
              <a:rPr lang="en-US" dirty="0">
                <a:solidFill>
                  <a:srgbClr val="ECECEC"/>
                </a:solidFill>
              </a:rPr>
              <a:t>By leveraging machine learning algorithms, emotional intelligence analysis, and personalized scheduling features, </a:t>
            </a:r>
            <a:r>
              <a:rPr lang="en-US" dirty="0" err="1">
                <a:solidFill>
                  <a:srgbClr val="ECECEC"/>
                </a:solidFill>
              </a:rPr>
              <a:t>AuraMind</a:t>
            </a:r>
            <a:r>
              <a:rPr lang="en-US" dirty="0">
                <a:solidFill>
                  <a:srgbClr val="ECECEC"/>
                </a:solidFill>
              </a:rPr>
              <a:t> empowers users to take control of their lives and achieve their full potential.</a:t>
            </a:r>
            <a:endParaRPr lang="en-US" dirty="0">
              <a:solidFill>
                <a:srgbClr val="FFFFFF"/>
              </a:solidFill>
            </a:endParaRPr>
          </a:p>
          <a:p>
            <a:pPr marL="139700" indent="0">
              <a:buSzPts val="1400"/>
              <a:buNone/>
            </a:pPr>
            <a:endParaRPr lang="en-US" dirty="0">
              <a:solidFill>
                <a:srgbClr val="ECECEC"/>
              </a:solidFill>
            </a:endParaRPr>
          </a:p>
          <a:p>
            <a:pPr>
              <a:buSzPts val="1400"/>
              <a:buFont typeface="Anaheim"/>
              <a:buChar char="◆"/>
            </a:pPr>
            <a:r>
              <a:rPr lang="en-US" dirty="0">
                <a:solidFill>
                  <a:srgbClr val="ECECEC"/>
                </a:solidFill>
              </a:rPr>
              <a:t>Furthermore, </a:t>
            </a:r>
            <a:r>
              <a:rPr lang="en-US" dirty="0" err="1">
                <a:solidFill>
                  <a:srgbClr val="ECECEC"/>
                </a:solidFill>
              </a:rPr>
              <a:t>AuraMind's</a:t>
            </a:r>
            <a:r>
              <a:rPr lang="en-US" dirty="0">
                <a:solidFill>
                  <a:srgbClr val="ECECEC"/>
                </a:solidFill>
              </a:rPr>
              <a:t> potential impact extends beyond individual users. By reducing healthcare costs, increasing employee productivity, and providing valuable data insights, </a:t>
            </a:r>
            <a:r>
              <a:rPr lang="en-US" dirty="0" err="1">
                <a:solidFill>
                  <a:srgbClr val="ECECEC"/>
                </a:solidFill>
              </a:rPr>
              <a:t>AuraMind</a:t>
            </a:r>
            <a:r>
              <a:rPr lang="en-US" dirty="0">
                <a:solidFill>
                  <a:srgbClr val="ECECEC"/>
                </a:solidFill>
              </a:rPr>
              <a:t> contributes to broader societal and economic benefits.</a:t>
            </a:r>
            <a:endParaRPr lang="en-US" dirty="0"/>
          </a:p>
          <a:p>
            <a:pPr marL="139700" indent="0">
              <a:buSzPts val="1400"/>
              <a:buNone/>
            </a:pPr>
            <a:endParaRPr lang="en-US" dirty="0">
              <a:solidFill>
                <a:srgbClr val="ECECEC"/>
              </a:solidFill>
            </a:endParaRPr>
          </a:p>
          <a:p>
            <a:pPr>
              <a:buSzPts val="1400"/>
            </a:pPr>
            <a:r>
              <a:rPr lang="en-US" dirty="0">
                <a:solidFill>
                  <a:srgbClr val="ECECEC"/>
                </a:solidFill>
              </a:rPr>
              <a:t>As we move forward, we are excited about the possibilities </a:t>
            </a:r>
            <a:r>
              <a:rPr lang="en-US" dirty="0" err="1">
                <a:solidFill>
                  <a:srgbClr val="ECECEC"/>
                </a:solidFill>
              </a:rPr>
              <a:t>AuraMind</a:t>
            </a:r>
            <a:r>
              <a:rPr lang="en-US" dirty="0">
                <a:solidFill>
                  <a:srgbClr val="ECECEC"/>
                </a:solidFill>
              </a:rPr>
              <a:t> presents for revolutionizing how individuals manage their health and productivity. With continued innovation and dedication, </a:t>
            </a:r>
            <a:r>
              <a:rPr lang="en-US" dirty="0" err="1">
                <a:solidFill>
                  <a:srgbClr val="ECECEC"/>
                </a:solidFill>
              </a:rPr>
              <a:t>AuraMind</a:t>
            </a:r>
            <a:r>
              <a:rPr lang="en-US" dirty="0">
                <a:solidFill>
                  <a:srgbClr val="ECECEC"/>
                </a:solidFill>
              </a:rPr>
              <a:t> is poised to make a significant and lasting impact on individuals, organizations, and society as a whole.</a:t>
            </a:r>
            <a:endParaRPr lang="en-US" dirty="0"/>
          </a:p>
        </p:txBody>
      </p:sp>
      <p:pic>
        <p:nvPicPr>
          <p:cNvPr id="1880" name="Google Shape;1880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118343" y="244686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454861" y="196393"/>
            <a:ext cx="1535572" cy="1375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40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63"/>
          <p:cNvSpPr txBox="1">
            <a:spLocks noGrp="1"/>
          </p:cNvSpPr>
          <p:nvPr>
            <p:ph type="title"/>
          </p:nvPr>
        </p:nvSpPr>
        <p:spPr>
          <a:xfrm>
            <a:off x="1687434" y="427100"/>
            <a:ext cx="5342826" cy="2145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THANK YOU!</a:t>
            </a:r>
            <a:endParaRPr dirty="0"/>
          </a:p>
        </p:txBody>
      </p:sp>
      <p:sp>
        <p:nvSpPr>
          <p:cNvPr id="2279" name="Google Shape;2279;p63"/>
          <p:cNvSpPr txBox="1">
            <a:spLocks noGrp="1"/>
          </p:cNvSpPr>
          <p:nvPr>
            <p:ph type="subTitle" idx="1"/>
          </p:nvPr>
        </p:nvSpPr>
        <p:spPr>
          <a:xfrm>
            <a:off x="2347900" y="250232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b="1">
                <a:solidFill>
                  <a:schemeClr val="dk2"/>
                </a:solidFill>
              </a:rPr>
              <a:t>For joining us on this journey towards a healthier , more productive future with </a:t>
            </a:r>
            <a:r>
              <a:rPr lang="en" b="1" err="1">
                <a:solidFill>
                  <a:schemeClr val="dk2"/>
                </a:solidFill>
              </a:rPr>
              <a:t>AuraMind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pic>
        <p:nvPicPr>
          <p:cNvPr id="2294" name="Google Shape;2294;p6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5" name="Google Shape;2295;p6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6" name="Google Shape;2296;p6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63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9" name="Google Shape;2299;p63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2300" name="Google Shape;2300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2" name="Google Shape;2302;p63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2303" name="Google Shape;2303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5" name="Google Shape;2305;p63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2306" name="Google Shape;2306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78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53"/>
          <p:cNvSpPr txBox="1">
            <a:spLocks noGrp="1"/>
          </p:cNvSpPr>
          <p:nvPr>
            <p:ph type="subTitle" idx="1"/>
          </p:nvPr>
        </p:nvSpPr>
        <p:spPr>
          <a:xfrm>
            <a:off x="2915" y="1020688"/>
            <a:ext cx="5525459" cy="3743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" sz="1200" dirty="0">
              <a:solidFill>
                <a:schemeClr val="tx1"/>
              </a:solidFill>
            </a:endParaRPr>
          </a:p>
          <a:p>
            <a:pPr>
              <a:buSzPts val="1400"/>
            </a:pP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https://www.techtarget.com/searchcustomerexperience/definition/virtual-</a:t>
            </a:r>
            <a:r>
              <a:rPr lang="en-US" dirty="0">
                <a:solidFill>
                  <a:schemeClr val="tx1"/>
                </a:solidFill>
              </a:rPr>
              <a:t> assistant-AI-assistant</a:t>
            </a:r>
          </a:p>
          <a:p>
            <a:pPr>
              <a:buSzPts val="1400"/>
            </a:pP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https://reply.io/virtual-ai-assistant/</a:t>
            </a:r>
            <a:endParaRPr lang="en-US" dirty="0">
              <a:solidFill>
                <a:schemeClr val="tx1"/>
              </a:solidFill>
            </a:endParaRPr>
          </a:p>
          <a:p>
            <a:pPr>
              <a:buSzPts val="1400"/>
            </a:pPr>
            <a:r>
              <a:rPr lang="en-US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https://scoop.market.us/virtual-assistant-statistics/</a:t>
            </a:r>
            <a:endParaRPr lang="en-US" dirty="0">
              <a:solidFill>
                <a:schemeClr val="tx1"/>
              </a:solidFill>
            </a:endParaRPr>
          </a:p>
          <a:p>
            <a:pPr>
              <a:buSzPts val="1400"/>
            </a:pPr>
            <a:r>
              <a:rPr lang="en-US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https://builtin.com/artificial-intelligence/ai-assistant</a:t>
            </a:r>
            <a:endParaRPr lang="en-US" dirty="0">
              <a:solidFill>
                <a:schemeClr val="tx1"/>
              </a:solidFill>
            </a:endParaRPr>
          </a:p>
          <a:p>
            <a:pPr>
              <a:buSzPts val="1400"/>
            </a:pPr>
            <a:r>
              <a:rPr lang="en-US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https://www.semrush.com/blog/ai-assistant/</a:t>
            </a:r>
            <a:endParaRPr lang="en-US" dirty="0">
              <a:solidFill>
                <a:schemeClr val="tx1"/>
              </a:solidFill>
            </a:endParaRPr>
          </a:p>
          <a:p>
            <a:pPr>
              <a:buSzPts val="1400"/>
            </a:pPr>
            <a:r>
              <a:rPr lang="en-US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https://blog.hubspot.com/marketing/ai-assistant</a:t>
            </a:r>
            <a:endParaRPr lang="en-US" dirty="0">
              <a:solidFill>
                <a:schemeClr val="tx1"/>
              </a:solidFill>
            </a:endParaRPr>
          </a:p>
          <a:p>
            <a:pPr>
              <a:buSzPts val="1400"/>
            </a:pPr>
            <a:r>
              <a:rPr lang="en-US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https://voicebot.ai/2019/06/21/voice-assistant-demographic-data-young-c</a:t>
            </a:r>
            <a:r>
              <a:rPr lang="en-US" dirty="0">
                <a:solidFill>
                  <a:schemeClr val="tx1"/>
                </a:solidFill>
              </a:rPr>
              <a:t> onsumers-more-likely-to-own-smart-speakers-while-over-60-bias-toward-al exa-and-</a:t>
            </a:r>
            <a:r>
              <a:rPr lang="en-US" dirty="0" err="1">
                <a:solidFill>
                  <a:schemeClr val="tx1"/>
                </a:solidFill>
              </a:rPr>
              <a:t>siri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pPr>
              <a:buSzPts val="1400"/>
            </a:pPr>
            <a:r>
              <a:rPr lang="en-US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https://zapier.com/blog/best-ai-scheduling/</a:t>
            </a:r>
            <a:endParaRPr lang="en-US" dirty="0">
              <a:solidFill>
                <a:schemeClr val="tx1"/>
              </a:solidFill>
            </a:endParaRPr>
          </a:p>
          <a:p>
            <a:pPr>
              <a:buSzPts val="1400"/>
            </a:pPr>
            <a:r>
              <a:rPr lang="en-US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https://clickup.com/blog/ai-tools-for-virtual-assistants/</a:t>
            </a:r>
            <a:br>
              <a:rPr lang="en-US" sz="12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1871" name="Google Shape;1871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72" name="Google Shape;187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78" name="Google Shape;1878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2" name="Google Shape;1882;p53"/>
          <p:cNvPicPr preferRelativeResize="0"/>
          <p:nvPr/>
        </p:nvPicPr>
        <p:blipFill rotWithShape="1">
          <a:blip r:embed="rId12">
            <a:alphaModFix/>
          </a:blip>
          <a:srcRect l="22009" r="18455"/>
          <a:stretch/>
        </p:blipFill>
        <p:spPr>
          <a:xfrm rot="1203246">
            <a:off x="8117827" y="540593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53"/>
          <p:cNvPicPr preferRelativeResize="0"/>
          <p:nvPr/>
        </p:nvPicPr>
        <p:blipFill rotWithShape="1">
          <a:blip r:embed="rId13">
            <a:alphaModFix/>
          </a:blip>
          <a:srcRect l="25537" t="7152" r="23467" b="5838"/>
          <a:stretch/>
        </p:blipFill>
        <p:spPr>
          <a:xfrm>
            <a:off x="7472923" y="0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027B1-6F01-61C4-FA57-F71682B7D7B2}"/>
              </a:ext>
            </a:extLst>
          </p:cNvPr>
          <p:cNvSpPr txBox="1"/>
          <p:nvPr/>
        </p:nvSpPr>
        <p:spPr>
          <a:xfrm>
            <a:off x="2666376" y="192998"/>
            <a:ext cx="31975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Montserrat Black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11732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5890603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5619773" y="3660659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Artificial Intelligence Statistics For 2024">
            <a:extLst>
              <a:ext uri="{FF2B5EF4-FFF2-40B4-BE49-F238E27FC236}">
                <a16:creationId xmlns:a16="http://schemas.microsoft.com/office/drawing/2014/main" id="{76BA7256-F837-F772-57F4-79556A83D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276" y="7862"/>
            <a:ext cx="204928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42"/>
          <p:cNvSpPr txBox="1">
            <a:spLocks noGrp="1"/>
          </p:cNvSpPr>
          <p:nvPr>
            <p:ph type="subTitle" idx="1"/>
          </p:nvPr>
        </p:nvSpPr>
        <p:spPr>
          <a:xfrm>
            <a:off x="3967547" y="1233095"/>
            <a:ext cx="5070655" cy="32676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1600" dirty="0"/>
              <a:t>Introducing your new AI-based personal assistant – your ultimate partner in crime for conquering the chaos of daily life! Imagine having a digital dynamo at your beck and call, ready to tackle tasks with a touch of humor and a dash of energy. From organizing your schedule to cracking a joke when you need a pick-me-up, this assistant is not just smart; it's downright fun! Get ready to meet your new bestie in the world of productivity – because with our Aura Mind, the future is bright, lively, and totally on point! Let's dive in and discover the magic together!</a:t>
            </a:r>
            <a:endParaRPr sz="1600" dirty="0"/>
          </a:p>
        </p:txBody>
      </p:sp>
      <p:pic>
        <p:nvPicPr>
          <p:cNvPr id="1424" name="Google Shape;1424;p4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108141" y="3115974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42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3521976" y="476623"/>
            <a:ext cx="1057456" cy="5962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6" name="Google Shape;1426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27" name="Google Shape;142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" name="Google Shape;1429;p42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0" name="Google Shape;143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2" name="Google Shape;1432;p42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381559" y="4445264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3" name="Google Shape;1433;p42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4" name="Google Shape;143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42"/>
          <p:cNvGrpSpPr/>
          <p:nvPr/>
        </p:nvGrpSpPr>
        <p:grpSpPr>
          <a:xfrm>
            <a:off x="7587300" y="4990349"/>
            <a:ext cx="76825" cy="76800"/>
            <a:chOff x="3104875" y="1099400"/>
            <a:chExt cx="76825" cy="76800"/>
          </a:xfrm>
        </p:grpSpPr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Google Shape;949;p78">
            <a:extLst>
              <a:ext uri="{FF2B5EF4-FFF2-40B4-BE49-F238E27FC236}">
                <a16:creationId xmlns:a16="http://schemas.microsoft.com/office/drawing/2014/main" id="{3F015C81-86D7-04CC-983D-1BB9862AACB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1762" y="284611"/>
            <a:ext cx="3792039" cy="2941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811533" y="3691453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453862" y="187346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269063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8" name="Google Shape;1408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09" name="Google Shape;140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" name="Google Shape;1411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Visualization of using a Virtual Assistant">
            <a:extLst>
              <a:ext uri="{FF2B5EF4-FFF2-40B4-BE49-F238E27FC236}">
                <a16:creationId xmlns:a16="http://schemas.microsoft.com/office/drawing/2014/main" id="{EBAD5773-C514-5919-88C4-94257384E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01" y="281869"/>
            <a:ext cx="8169012" cy="45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3552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385" name="Google Shape;1385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MARKET ANALYSIS</a:t>
            </a:r>
          </a:p>
        </p:txBody>
      </p:sp>
      <p:grpSp>
        <p:nvGrpSpPr>
          <p:cNvPr id="1390" name="Google Shape;1390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1" name="Google Shape;139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9" name="Google Shape;1399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755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66"/>
          <p:cNvSpPr txBox="1">
            <a:spLocks noGrp="1"/>
          </p:cNvSpPr>
          <p:nvPr>
            <p:ph type="subTitle" idx="1"/>
          </p:nvPr>
        </p:nvSpPr>
        <p:spPr>
          <a:xfrm>
            <a:off x="315029" y="-2342"/>
            <a:ext cx="8063140" cy="2786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-US" sz="3200" dirty="0">
                <a:ea typeface="Montserrat Black"/>
                <a:cs typeface="Montserrat Black"/>
              </a:rPr>
              <a:t>Primary Target Audience</a:t>
            </a:r>
            <a:endParaRPr lang="en" sz="3200" dirty="0">
              <a:ea typeface="Montserrat Black"/>
              <a:cs typeface="Montserrat Black"/>
            </a:endParaRPr>
          </a:p>
          <a:p>
            <a:pPr marL="0" indent="0">
              <a:buNone/>
            </a:pPr>
            <a:endParaRPr lang="en" sz="2100" dirty="0">
              <a:latin typeface="Montserrat Black"/>
              <a:ea typeface="Montserrat Black"/>
              <a:cs typeface="Montserrat Black"/>
            </a:endParaRPr>
          </a:p>
          <a:p>
            <a:r>
              <a:rPr lang="en-US" sz="1600" dirty="0">
                <a:solidFill>
                  <a:srgbClr val="ECECEC"/>
                </a:solidFill>
              </a:rPr>
              <a:t>Highly diverse spanning multiple age groups, occupations, and income levels.</a:t>
            </a:r>
            <a:endParaRPr lang="en-US" sz="1600" dirty="0">
              <a:solidFill>
                <a:srgbClr val="FFFFFF"/>
              </a:solidFill>
            </a:endParaRPr>
          </a:p>
          <a:p>
            <a:pPr marL="139700" indent="0">
              <a:buNone/>
            </a:pPr>
            <a:r>
              <a:rPr lang="en-US" sz="1600" dirty="0">
                <a:solidFill>
                  <a:srgbClr val="ECECEC"/>
                </a:solidFill>
              </a:rPr>
              <a:t>  Usage patterns vary across age groups:</a:t>
            </a:r>
            <a:endParaRPr lang="en-US" sz="1600" dirty="0">
              <a:solidFill>
                <a:srgbClr val="FFFFFF"/>
              </a:solidFill>
            </a:endParaRPr>
          </a:p>
          <a:p>
            <a:pPr lvl="1" algn="l">
              <a:buFont typeface="Courier New"/>
              <a:buChar char="o"/>
            </a:pPr>
            <a:r>
              <a:rPr lang="en-US" sz="1600" dirty="0">
                <a:solidFill>
                  <a:srgbClr val="ECECEC"/>
                </a:solidFill>
              </a:rPr>
              <a:t>Younger demographics: Active smartphone users.</a:t>
            </a:r>
            <a:endParaRPr lang="en-US" sz="1600" dirty="0">
              <a:solidFill>
                <a:srgbClr val="FFFFFF"/>
              </a:solidFill>
            </a:endParaRPr>
          </a:p>
          <a:p>
            <a:pPr lvl="1" algn="l">
              <a:buFont typeface="Courier New"/>
              <a:buChar char="o"/>
            </a:pPr>
            <a:r>
              <a:rPr lang="en-US" sz="1600" dirty="0">
                <a:solidFill>
                  <a:srgbClr val="ECECEC"/>
                </a:solidFill>
              </a:rPr>
              <a:t>Middle-aged users: Employ for productivity.</a:t>
            </a:r>
            <a:endParaRPr lang="en-US" sz="1600" dirty="0">
              <a:solidFill>
                <a:srgbClr val="FFFFFF"/>
              </a:solidFill>
            </a:endParaRPr>
          </a:p>
          <a:p>
            <a:pPr lvl="1" algn="l">
              <a:buFont typeface="Courier New"/>
              <a:buChar char="o"/>
            </a:pPr>
            <a:r>
              <a:rPr lang="en-US" sz="1600" dirty="0">
                <a:solidFill>
                  <a:srgbClr val="ECECEC"/>
                </a:solidFill>
              </a:rPr>
              <a:t>Older adults: Prefer Amazon Alexa and Apple Siri.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buClr>
                <a:srgbClr val="6995D9"/>
              </a:buClr>
            </a:pPr>
            <a:r>
              <a:rPr lang="en-US" sz="1600" dirty="0">
                <a:solidFill>
                  <a:srgbClr val="ECECEC"/>
                </a:solidFill>
                <a:cs typeface="Arial"/>
              </a:rPr>
              <a:t>Professionals from various industries, accessible across income levels.</a:t>
            </a:r>
          </a:p>
          <a:p>
            <a:pPr marL="1054100" lvl="2" indent="0">
              <a:buNone/>
            </a:pPr>
            <a:endParaRPr lang="en-US" sz="1600" dirty="0">
              <a:solidFill>
                <a:srgbClr val="ECECEC"/>
              </a:solidFill>
              <a:cs typeface="Arial"/>
            </a:endParaRPr>
          </a:p>
        </p:txBody>
      </p:sp>
      <p:grpSp>
        <p:nvGrpSpPr>
          <p:cNvPr id="3106" name="Google Shape;3106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107" name="Google Shape;310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9" name="Google Shape;3109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110" name="Google Shape;311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2" name="Google Shape;3112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13" name="Google Shape;3113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15" name="Google Shape;3115;p6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983125" y="3506661"/>
            <a:ext cx="1569950" cy="15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6" name="Google Shape;3116;p6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7531409" y="1236297"/>
            <a:ext cx="1445419" cy="121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2AE07CC4-BC72-F6D6-3DB3-2239FB3CF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84" y="2779209"/>
            <a:ext cx="2759714" cy="2241150"/>
          </a:xfrm>
          <a:prstGeom prst="rect">
            <a:avLst/>
          </a:prstGeom>
        </p:spPr>
      </p:pic>
      <p:pic>
        <p:nvPicPr>
          <p:cNvPr id="7" name="Picture 6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63960824-9D6F-D814-5465-C0414F194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479" y="2771696"/>
            <a:ext cx="2957692" cy="2241353"/>
          </a:xfrm>
          <a:prstGeom prst="rect">
            <a:avLst/>
          </a:prstGeom>
        </p:spPr>
      </p:pic>
      <p:pic>
        <p:nvPicPr>
          <p:cNvPr id="9" name="Picture 8" descr="A pie chart with a number of percentages&#10;&#10;Description automatically generated">
            <a:extLst>
              <a:ext uri="{FF2B5EF4-FFF2-40B4-BE49-F238E27FC236}">
                <a16:creationId xmlns:a16="http://schemas.microsoft.com/office/drawing/2014/main" id="{6C581A3B-2429-7D4B-12A2-89E2C6CA5A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5030" y="2775992"/>
            <a:ext cx="2868627" cy="224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96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2CF0B-9D36-0734-19E9-047F9F95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789" y="-605"/>
            <a:ext cx="7704000" cy="572700"/>
          </a:xfrm>
        </p:spPr>
        <p:txBody>
          <a:bodyPr/>
          <a:lstStyle/>
          <a:p>
            <a:r>
              <a:rPr lang="en-US" sz="2600" dirty="0"/>
              <a:t>SWOT ANALYSIS OF EXISTING SOLUTIONS</a:t>
            </a:r>
            <a:br>
              <a:rPr lang="en-US" sz="2600" dirty="0"/>
            </a:br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66898-06E5-BE97-BD46-BEA408707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596" y="2065422"/>
            <a:ext cx="4968039" cy="3108157"/>
          </a:xfrm>
          <a:prstGeom prst="rect">
            <a:avLst/>
          </a:prstGeom>
        </p:spPr>
      </p:pic>
      <p:pic>
        <p:nvPicPr>
          <p:cNvPr id="5" name="Picture 4" descr="A diagram of a company&amp;#39;s business&#10;&#10;Description automatically generated">
            <a:extLst>
              <a:ext uri="{FF2B5EF4-FFF2-40B4-BE49-F238E27FC236}">
                <a16:creationId xmlns:a16="http://schemas.microsoft.com/office/drawing/2014/main" id="{A51F25AC-5B18-7FDB-115E-AB11D360E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4715" y="524389"/>
            <a:ext cx="5323973" cy="3218447"/>
          </a:xfrm>
          <a:prstGeom prst="rect">
            <a:avLst/>
          </a:prstGeom>
        </p:spPr>
      </p:pic>
      <p:pic>
        <p:nvPicPr>
          <p:cNvPr id="6" name="Picture 5" descr="A diagram of a company&amp;#39;s company&amp;#39;s company&amp;#39;s company&amp;#39;s company&amp;#39;s company&amp;#39;s company&amp;#39;s company&amp;#39;s company&amp;#39;s company&amp;#39;s company&amp;#39;s company&amp;#39;&#10;&#10;Description automatically generated">
            <a:extLst>
              <a:ext uri="{FF2B5EF4-FFF2-40B4-BE49-F238E27FC236}">
                <a16:creationId xmlns:a16="http://schemas.microsoft.com/office/drawing/2014/main" id="{89064AEA-899B-3CFB-9D8D-DA5AD1ADD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069" y="496849"/>
            <a:ext cx="5313947" cy="3358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4B88E-70F5-BA57-0B2C-12F7A1C57EBF}"/>
              </a:ext>
            </a:extLst>
          </p:cNvPr>
          <p:cNvSpPr txBox="1"/>
          <p:nvPr/>
        </p:nvSpPr>
        <p:spPr>
          <a:xfrm>
            <a:off x="530116" y="3813462"/>
            <a:ext cx="22659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GOOGLE ASSISSTANT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BCAD99-7809-E765-E87E-41ADB6476875}"/>
              </a:ext>
            </a:extLst>
          </p:cNvPr>
          <p:cNvSpPr txBox="1"/>
          <p:nvPr/>
        </p:nvSpPr>
        <p:spPr>
          <a:xfrm>
            <a:off x="6416841" y="3774907"/>
            <a:ext cx="23962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MICROSOFT CORTONA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720A1-ADC3-A0E5-51C5-11EE5A0D2522}"/>
              </a:ext>
            </a:extLst>
          </p:cNvPr>
          <p:cNvSpPr txBox="1"/>
          <p:nvPr/>
        </p:nvSpPr>
        <p:spPr>
          <a:xfrm>
            <a:off x="3709737" y="1780190"/>
            <a:ext cx="21656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AMAZON ALEXA</a:t>
            </a:r>
          </a:p>
        </p:txBody>
      </p:sp>
    </p:spTree>
    <p:extLst>
      <p:ext uri="{BB962C8B-B14F-4D97-AF65-F5344CB8AC3E}">
        <p14:creationId xmlns:p14="http://schemas.microsoft.com/office/powerpoint/2010/main" val="876368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032138"/>
      </a:lt1>
      <a:dk2>
        <a:srgbClr val="6995D9"/>
      </a:dk2>
      <a:lt2>
        <a:srgbClr val="002E8A"/>
      </a:lt2>
      <a:accent1>
        <a:srgbClr val="00FB87"/>
      </a:accent1>
      <a:accent2>
        <a:srgbClr val="00CCA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59cc82b-fbb1-4c6b-ac82-cb0ce8c7087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C7E9C625157949AADAB14A8C937819" ma:contentTypeVersion="5" ma:contentTypeDescription="Create a new document." ma:contentTypeScope="" ma:versionID="5cbb05a2c628e6cb7377d943ad27880a">
  <xsd:schema xmlns:xsd="http://www.w3.org/2001/XMLSchema" xmlns:xs="http://www.w3.org/2001/XMLSchema" xmlns:p="http://schemas.microsoft.com/office/2006/metadata/properties" xmlns:ns3="659cc82b-fbb1-4c6b-ac82-cb0ce8c70872" targetNamespace="http://schemas.microsoft.com/office/2006/metadata/properties" ma:root="true" ma:fieldsID="752c2204fb51f6f2005695e96d9b2aea" ns3:_="">
    <xsd:import namespace="659cc82b-fbb1-4c6b-ac82-cb0ce8c708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9cc82b-fbb1-4c6b-ac82-cb0ce8c708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75C455-F1A8-4BBB-9F4E-00DE3C308C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1F4FE1-308D-4BDB-88E3-C1A8393325C4}">
  <ds:schemaRefs>
    <ds:schemaRef ds:uri="http://purl.org/dc/dcmitype/"/>
    <ds:schemaRef ds:uri="659cc82b-fbb1-4c6b-ac82-cb0ce8c70872"/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562FAF8-8EA0-4D1D-A6D5-6871CB2E54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9cc82b-fbb1-4c6b-ac82-cb0ce8c708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1197</Words>
  <Application>Microsoft Office PowerPoint</Application>
  <PresentationFormat>On-screen Show (16:9)</PresentationFormat>
  <Paragraphs>207</Paragraphs>
  <Slides>34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Bebas Neue</vt:lpstr>
      <vt:lpstr>Montserrat</vt:lpstr>
      <vt:lpstr>Montserrat Medium</vt:lpstr>
      <vt:lpstr>Montserrat Black</vt:lpstr>
      <vt:lpstr>Courier New</vt:lpstr>
      <vt:lpstr>PT Sans</vt:lpstr>
      <vt:lpstr>Arial</vt:lpstr>
      <vt:lpstr>Nunito Light</vt:lpstr>
      <vt:lpstr>Proxima Nova</vt:lpstr>
      <vt:lpstr>Montserrat Light</vt:lpstr>
      <vt:lpstr>Anaheim</vt:lpstr>
      <vt:lpstr>Montserrat SemiBold</vt:lpstr>
      <vt:lpstr>Artificial Intelligence (AI) Technology Consulting by Slidesgo</vt:lpstr>
      <vt:lpstr>Slidesgo Final Pages</vt:lpstr>
      <vt:lpstr>AURA MIND</vt:lpstr>
      <vt:lpstr>PowerPoint Presentation</vt:lpstr>
      <vt:lpstr>TABLE OF CONTENTS</vt:lpstr>
      <vt:lpstr>01</vt:lpstr>
      <vt:lpstr>PowerPoint Presentation</vt:lpstr>
      <vt:lpstr>PowerPoint Presentation</vt:lpstr>
      <vt:lpstr>02</vt:lpstr>
      <vt:lpstr>PowerPoint Presentation</vt:lpstr>
      <vt:lpstr>SWOT ANALYSIS OF EXISTING SOLUTIONS </vt:lpstr>
      <vt:lpstr>Unique Selling Points</vt:lpstr>
      <vt:lpstr>03</vt:lpstr>
      <vt:lpstr>PowerPoint Presentation</vt:lpstr>
      <vt:lpstr>PowerPoint Presentation</vt:lpstr>
      <vt:lpstr>04</vt:lpstr>
      <vt:lpstr>PowerPoint Presentation</vt:lpstr>
      <vt:lpstr>Key Features and Functionalities</vt:lpstr>
      <vt:lpstr>Benefits and Impacts</vt:lpstr>
      <vt:lpstr>05</vt:lpstr>
      <vt:lpstr>Well Planned Project Phases </vt:lpstr>
      <vt:lpstr>PROJECT Milestones</vt:lpstr>
      <vt:lpstr>Project Timeline</vt:lpstr>
      <vt:lpstr>Project Resources Allocation</vt:lpstr>
      <vt:lpstr>06</vt:lpstr>
      <vt:lpstr>Types of Risk</vt:lpstr>
      <vt:lpstr>PowerPoint Presentation</vt:lpstr>
      <vt:lpstr>Challenges and Mitigation</vt:lpstr>
      <vt:lpstr>07</vt:lpstr>
      <vt:lpstr>Cost Categories</vt:lpstr>
      <vt:lpstr>Human and Technological Resource Breakdown</vt:lpstr>
      <vt:lpstr>ADDITIONAL RESOURCE COSTING</vt:lpstr>
      <vt:lpstr>08</vt:lpstr>
      <vt:lpstr>PowerPoint Presentation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AI-based Personal Assistant</dc:title>
  <dc:creator>Abhi Patel</dc:creator>
  <cp:lastModifiedBy>Abhibhai Pareshbhai Patel</cp:lastModifiedBy>
  <cp:revision>44</cp:revision>
  <dcterms:modified xsi:type="dcterms:W3CDTF">2024-04-11T17:52:23Z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0x0101009BC7E9C625157949AADAB14A8C937819</vt:lpwstr>
  </property>
</Properties>
</file>